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Lst>
  <p:sldSz cx="9144000" cy="6858000" type="screen4x3"/>
  <p:notesSz cx="6797675" cy="9874250"/>
  <p:embeddedFontLst>
    <p:embeddedFont>
      <p:font typeface="Bookman Old Style" panose="02050604050505020204" pitchFamily="18" charset="0"/>
      <p:regular r:id="rId221"/>
      <p:bold r:id="rId222"/>
      <p:italic r:id="rId223"/>
      <p:boldItalic r:id="rId224"/>
    </p:embeddedFont>
    <p:embeddedFont>
      <p:font typeface="Calibri" panose="020F0502020204030204" pitchFamily="34" charset="0"/>
      <p:regular r:id="rId225"/>
      <p:bold r:id="rId226"/>
      <p:italic r:id="rId227"/>
      <p:boldItalic r:id="rId228"/>
    </p:embeddedFont>
    <p:embeddedFont>
      <p:font typeface="Gill Sans" panose="020B0604020202020204" charset="0"/>
      <p:regular r:id="rId229"/>
      <p:bold r:id="rId2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0">
          <p15:clr>
            <a:srgbClr val="A4A3A4"/>
          </p15:clr>
        </p15:guide>
        <p15:guide id="2" pos="2141">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1" roundtripDataSignature="AMtx7mi2BQy84O8KFqFq0U2vHZT6iEgqD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1884" y="10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10"/>
        <p:guide pos="2141"/>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font" Target="fonts/font7.fntdata"/><Relationship Id="rId201" Type="http://schemas.openxmlformats.org/officeDocument/2006/relationships/slide" Target="slides/slide200.xml"/><Relationship Id="rId222" Type="http://schemas.openxmlformats.org/officeDocument/2006/relationships/font" Target="fonts/font2.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font" Target="fonts/font3.fntdata"/><Relationship Id="rId228" Type="http://schemas.openxmlformats.org/officeDocument/2006/relationships/font" Target="fonts/font8.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font" Target="fonts/font9.fntdata"/><Relationship Id="rId19" Type="http://schemas.openxmlformats.org/officeDocument/2006/relationships/slide" Target="slides/slide18.xml"/><Relationship Id="rId224" Type="http://schemas.openxmlformats.org/officeDocument/2006/relationships/font" Target="fonts/font4.fntdata"/><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font" Target="fonts/font10.fntdata"/><Relationship Id="rId235"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notesMaster" Target="notesMasters/notesMaster1.xml"/><Relationship Id="rId225" Type="http://schemas.openxmlformats.org/officeDocument/2006/relationships/font" Target="fonts/font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customschemas.google.com/relationships/presentationmetadata" Target="meta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1.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6400" cy="49371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49688" y="0"/>
            <a:ext cx="2946400" cy="493713"/>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378950"/>
            <a:ext cx="2946400" cy="4937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24521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tutorial.vietmoz.vn/huong-dan-cai-dat-google-webmaster-tools/"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tutorial.vietmoz.vn/huong-dan-cai-dat-google-analytics/"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tutorial.vietmoz.vn/tu-khoa-la-gi/"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tutorial.vietmoz.vn/tam-quan-trong-cua-viec-nghien-cuu-tu-khoa/"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tutorial.vietmoz.vn/cac-tieu-chi-danh-gia-backlink-chat-luo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tutorial.vietmoz.vn/cach-khac-phuc-tac-vu-thu-cong-google-manual-actions/"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9" name="Google Shape;99;p1: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5667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9: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8" name="Google Shape;168;p9: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083217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101: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p10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919" name="Google Shape;919;p10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100</a:t>
            </a:fld>
            <a:endParaRPr/>
          </a:p>
        </p:txBody>
      </p:sp>
    </p:spTree>
    <p:extLst>
      <p:ext uri="{BB962C8B-B14F-4D97-AF65-F5344CB8AC3E}">
        <p14:creationId xmlns:p14="http://schemas.microsoft.com/office/powerpoint/2010/main" val="384070347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10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6" name="Google Shape;926;p10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927" name="Google Shape;927;p10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101</a:t>
            </a:fld>
            <a:endParaRPr/>
          </a:p>
        </p:txBody>
      </p:sp>
    </p:spTree>
    <p:extLst>
      <p:ext uri="{BB962C8B-B14F-4D97-AF65-F5344CB8AC3E}">
        <p14:creationId xmlns:p14="http://schemas.microsoft.com/office/powerpoint/2010/main" val="5782849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103: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4" name="Google Shape;934;p10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935" name="Google Shape;935;p103: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102</a:t>
            </a:fld>
            <a:endParaRPr/>
          </a:p>
        </p:txBody>
      </p:sp>
    </p:spTree>
    <p:extLst>
      <p:ext uri="{BB962C8B-B14F-4D97-AF65-F5344CB8AC3E}">
        <p14:creationId xmlns:p14="http://schemas.microsoft.com/office/powerpoint/2010/main" val="11947547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104: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2" name="Google Shape;942;p10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943" name="Google Shape;943;p104: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103</a:t>
            </a:fld>
            <a:endParaRPr/>
          </a:p>
        </p:txBody>
      </p:sp>
    </p:spTree>
    <p:extLst>
      <p:ext uri="{BB962C8B-B14F-4D97-AF65-F5344CB8AC3E}">
        <p14:creationId xmlns:p14="http://schemas.microsoft.com/office/powerpoint/2010/main" val="32357478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105: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p10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951" name="Google Shape;951;p10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104</a:t>
            </a:fld>
            <a:endParaRPr/>
          </a:p>
        </p:txBody>
      </p:sp>
    </p:spTree>
    <p:extLst>
      <p:ext uri="{BB962C8B-B14F-4D97-AF65-F5344CB8AC3E}">
        <p14:creationId xmlns:p14="http://schemas.microsoft.com/office/powerpoint/2010/main" val="22625793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10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8" name="Google Shape;958;p10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959" name="Google Shape;959;p106: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105</a:t>
            </a:fld>
            <a:endParaRPr/>
          </a:p>
        </p:txBody>
      </p:sp>
    </p:spTree>
    <p:extLst>
      <p:ext uri="{BB962C8B-B14F-4D97-AF65-F5344CB8AC3E}">
        <p14:creationId xmlns:p14="http://schemas.microsoft.com/office/powerpoint/2010/main" val="350412560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107: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6" name="Google Shape;966;p10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967" name="Google Shape;967;p107: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106</a:t>
            </a:fld>
            <a:endParaRPr/>
          </a:p>
        </p:txBody>
      </p:sp>
    </p:spTree>
    <p:extLst>
      <p:ext uri="{BB962C8B-B14F-4D97-AF65-F5344CB8AC3E}">
        <p14:creationId xmlns:p14="http://schemas.microsoft.com/office/powerpoint/2010/main" val="97308240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108: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5" name="Google Shape;975;p10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976" name="Google Shape;976;p108: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107</a:t>
            </a:fld>
            <a:endParaRPr/>
          </a:p>
        </p:txBody>
      </p:sp>
    </p:spTree>
    <p:extLst>
      <p:ext uri="{BB962C8B-B14F-4D97-AF65-F5344CB8AC3E}">
        <p14:creationId xmlns:p14="http://schemas.microsoft.com/office/powerpoint/2010/main" val="196863065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p109: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3" name="Google Shape;983;p10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984" name="Google Shape;984;p10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108</a:t>
            </a:fld>
            <a:endParaRPr/>
          </a:p>
        </p:txBody>
      </p:sp>
    </p:spTree>
    <p:extLst>
      <p:ext uri="{BB962C8B-B14F-4D97-AF65-F5344CB8AC3E}">
        <p14:creationId xmlns:p14="http://schemas.microsoft.com/office/powerpoint/2010/main" val="146915838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p110: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2" name="Google Shape;992;p11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993" name="Google Shape;993;p11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109</a:t>
            </a:fld>
            <a:endParaRPr/>
          </a:p>
        </p:txBody>
      </p:sp>
    </p:spTree>
    <p:extLst>
      <p:ext uri="{BB962C8B-B14F-4D97-AF65-F5344CB8AC3E}">
        <p14:creationId xmlns:p14="http://schemas.microsoft.com/office/powerpoint/2010/main" val="1382607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0: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5" name="Google Shape;175;p10: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030287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111: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p11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002" name="Google Shape;1002;p11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110</a:t>
            </a:fld>
            <a:endParaRPr/>
          </a:p>
        </p:txBody>
      </p:sp>
    </p:spTree>
    <p:extLst>
      <p:ext uri="{BB962C8B-B14F-4D97-AF65-F5344CB8AC3E}">
        <p14:creationId xmlns:p14="http://schemas.microsoft.com/office/powerpoint/2010/main" val="8277275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11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0" name="Google Shape;1010;p11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011" name="Google Shape;1011;p11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111</a:t>
            </a:fld>
            <a:endParaRPr/>
          </a:p>
        </p:txBody>
      </p:sp>
    </p:spTree>
    <p:extLst>
      <p:ext uri="{BB962C8B-B14F-4D97-AF65-F5344CB8AC3E}">
        <p14:creationId xmlns:p14="http://schemas.microsoft.com/office/powerpoint/2010/main" val="35618986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113: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9" name="Google Shape;1019;p11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020" name="Google Shape;1020;p113: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112</a:t>
            </a:fld>
            <a:endParaRPr/>
          </a:p>
        </p:txBody>
      </p:sp>
    </p:spTree>
    <p:extLst>
      <p:ext uri="{BB962C8B-B14F-4D97-AF65-F5344CB8AC3E}">
        <p14:creationId xmlns:p14="http://schemas.microsoft.com/office/powerpoint/2010/main" val="337017864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p114: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8" name="Google Shape;1028;p11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029" name="Google Shape;1029;p114: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113</a:t>
            </a:fld>
            <a:endParaRPr/>
          </a:p>
        </p:txBody>
      </p:sp>
    </p:spTree>
    <p:extLst>
      <p:ext uri="{BB962C8B-B14F-4D97-AF65-F5344CB8AC3E}">
        <p14:creationId xmlns:p14="http://schemas.microsoft.com/office/powerpoint/2010/main" val="31906264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p115: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7" name="Google Shape;1037;p11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038" name="Google Shape;1038;p11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114</a:t>
            </a:fld>
            <a:endParaRPr/>
          </a:p>
        </p:txBody>
      </p:sp>
    </p:spTree>
    <p:extLst>
      <p:ext uri="{BB962C8B-B14F-4D97-AF65-F5344CB8AC3E}">
        <p14:creationId xmlns:p14="http://schemas.microsoft.com/office/powerpoint/2010/main" val="14524925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11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6" name="Google Shape;1046;p11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047" name="Google Shape;1047;p116: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115</a:t>
            </a:fld>
            <a:endParaRPr/>
          </a:p>
        </p:txBody>
      </p:sp>
    </p:spTree>
    <p:extLst>
      <p:ext uri="{BB962C8B-B14F-4D97-AF65-F5344CB8AC3E}">
        <p14:creationId xmlns:p14="http://schemas.microsoft.com/office/powerpoint/2010/main" val="3099678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117: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5" name="Google Shape;1055;p11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056" name="Google Shape;1056;p117: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116</a:t>
            </a:fld>
            <a:endParaRPr/>
          </a:p>
        </p:txBody>
      </p:sp>
    </p:spTree>
    <p:extLst>
      <p:ext uri="{BB962C8B-B14F-4D97-AF65-F5344CB8AC3E}">
        <p14:creationId xmlns:p14="http://schemas.microsoft.com/office/powerpoint/2010/main" val="195575406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118: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5" name="Google Shape;1065;p11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066" name="Google Shape;1066;p118: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117</a:t>
            </a:fld>
            <a:endParaRPr/>
          </a:p>
        </p:txBody>
      </p:sp>
    </p:spTree>
    <p:extLst>
      <p:ext uri="{BB962C8B-B14F-4D97-AF65-F5344CB8AC3E}">
        <p14:creationId xmlns:p14="http://schemas.microsoft.com/office/powerpoint/2010/main" val="74658655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119: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4" name="Google Shape;1074;p11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075" name="Google Shape;1075;p11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118</a:t>
            </a:fld>
            <a:endParaRPr/>
          </a:p>
        </p:txBody>
      </p:sp>
    </p:spTree>
    <p:extLst>
      <p:ext uri="{BB962C8B-B14F-4D97-AF65-F5344CB8AC3E}">
        <p14:creationId xmlns:p14="http://schemas.microsoft.com/office/powerpoint/2010/main" val="416786277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120: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3" name="Google Shape;1083;p12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084" name="Google Shape;1084;p12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119</a:t>
            </a:fld>
            <a:endParaRPr/>
          </a:p>
        </p:txBody>
      </p:sp>
    </p:spTree>
    <p:extLst>
      <p:ext uri="{BB962C8B-B14F-4D97-AF65-F5344CB8AC3E}">
        <p14:creationId xmlns:p14="http://schemas.microsoft.com/office/powerpoint/2010/main" val="3683242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1: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3" name="Google Shape;183;p11: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036682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121: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3" name="Google Shape;1093;p12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094" name="Google Shape;1094;p12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120</a:t>
            </a:fld>
            <a:endParaRPr/>
          </a:p>
        </p:txBody>
      </p:sp>
    </p:spTree>
    <p:extLst>
      <p:ext uri="{BB962C8B-B14F-4D97-AF65-F5344CB8AC3E}">
        <p14:creationId xmlns:p14="http://schemas.microsoft.com/office/powerpoint/2010/main" val="35959683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p12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2" name="Google Shape;1102;p12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103" name="Google Shape;1103;p12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121</a:t>
            </a:fld>
            <a:endParaRPr/>
          </a:p>
        </p:txBody>
      </p:sp>
    </p:spTree>
    <p:extLst>
      <p:ext uri="{BB962C8B-B14F-4D97-AF65-F5344CB8AC3E}">
        <p14:creationId xmlns:p14="http://schemas.microsoft.com/office/powerpoint/2010/main" val="130339561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123: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1" name="Google Shape;1111;p12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112" name="Google Shape;1112;p123: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122</a:t>
            </a:fld>
            <a:endParaRPr/>
          </a:p>
        </p:txBody>
      </p:sp>
    </p:spTree>
    <p:extLst>
      <p:ext uri="{BB962C8B-B14F-4D97-AF65-F5344CB8AC3E}">
        <p14:creationId xmlns:p14="http://schemas.microsoft.com/office/powerpoint/2010/main" val="10284801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124: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1" name="Google Shape;1121;p12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122" name="Google Shape;1122;p124: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123</a:t>
            </a:fld>
            <a:endParaRPr/>
          </a:p>
        </p:txBody>
      </p:sp>
    </p:spTree>
    <p:extLst>
      <p:ext uri="{BB962C8B-B14F-4D97-AF65-F5344CB8AC3E}">
        <p14:creationId xmlns:p14="http://schemas.microsoft.com/office/powerpoint/2010/main" val="102283587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125: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1" name="Google Shape;1131;p12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132" name="Google Shape;1132;p12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124</a:t>
            </a:fld>
            <a:endParaRPr/>
          </a:p>
        </p:txBody>
      </p:sp>
    </p:spTree>
    <p:extLst>
      <p:ext uri="{BB962C8B-B14F-4D97-AF65-F5344CB8AC3E}">
        <p14:creationId xmlns:p14="http://schemas.microsoft.com/office/powerpoint/2010/main" val="81298616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p12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1" name="Google Shape;1141;p12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142" name="Google Shape;1142;p126: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125</a:t>
            </a:fld>
            <a:endParaRPr/>
          </a:p>
        </p:txBody>
      </p:sp>
    </p:spTree>
    <p:extLst>
      <p:ext uri="{BB962C8B-B14F-4D97-AF65-F5344CB8AC3E}">
        <p14:creationId xmlns:p14="http://schemas.microsoft.com/office/powerpoint/2010/main" val="382108867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p127: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1" name="Google Shape;1151;p12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152" name="Google Shape;1152;p127: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126</a:t>
            </a:fld>
            <a:endParaRPr/>
          </a:p>
        </p:txBody>
      </p:sp>
    </p:spTree>
    <p:extLst>
      <p:ext uri="{BB962C8B-B14F-4D97-AF65-F5344CB8AC3E}">
        <p14:creationId xmlns:p14="http://schemas.microsoft.com/office/powerpoint/2010/main" val="37915951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128: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1" name="Google Shape;1161;p12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162" name="Google Shape;1162;p128: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127</a:t>
            </a:fld>
            <a:endParaRPr/>
          </a:p>
        </p:txBody>
      </p:sp>
    </p:spTree>
    <p:extLst>
      <p:ext uri="{BB962C8B-B14F-4D97-AF65-F5344CB8AC3E}">
        <p14:creationId xmlns:p14="http://schemas.microsoft.com/office/powerpoint/2010/main" val="50782988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p129: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1" name="Google Shape;1171;p12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172" name="Google Shape;1172;p12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128</a:t>
            </a:fld>
            <a:endParaRPr/>
          </a:p>
        </p:txBody>
      </p:sp>
    </p:spTree>
    <p:extLst>
      <p:ext uri="{BB962C8B-B14F-4D97-AF65-F5344CB8AC3E}">
        <p14:creationId xmlns:p14="http://schemas.microsoft.com/office/powerpoint/2010/main" val="176526384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p130: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1" name="Google Shape;1181;p13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182" name="Google Shape;1182;p13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129</a:t>
            </a:fld>
            <a:endParaRPr/>
          </a:p>
        </p:txBody>
      </p:sp>
    </p:spTree>
    <p:extLst>
      <p:ext uri="{BB962C8B-B14F-4D97-AF65-F5344CB8AC3E}">
        <p14:creationId xmlns:p14="http://schemas.microsoft.com/office/powerpoint/2010/main" val="828844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2: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0" name="Google Shape;190;p1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884335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p131: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1" name="Google Shape;1191;p13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192" name="Google Shape;1192;p13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130</a:t>
            </a:fld>
            <a:endParaRPr/>
          </a:p>
        </p:txBody>
      </p:sp>
    </p:spTree>
    <p:extLst>
      <p:ext uri="{BB962C8B-B14F-4D97-AF65-F5344CB8AC3E}">
        <p14:creationId xmlns:p14="http://schemas.microsoft.com/office/powerpoint/2010/main" val="46784166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3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1" name="Google Shape;1201;p13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202" name="Google Shape;1202;p13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131</a:t>
            </a:fld>
            <a:endParaRPr/>
          </a:p>
        </p:txBody>
      </p:sp>
    </p:spTree>
    <p:extLst>
      <p:ext uri="{BB962C8B-B14F-4D97-AF65-F5344CB8AC3E}">
        <p14:creationId xmlns:p14="http://schemas.microsoft.com/office/powerpoint/2010/main" val="404676717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133: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p13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212" name="Google Shape;1212;p133: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132</a:t>
            </a:fld>
            <a:endParaRPr/>
          </a:p>
        </p:txBody>
      </p:sp>
    </p:spTree>
    <p:extLst>
      <p:ext uri="{BB962C8B-B14F-4D97-AF65-F5344CB8AC3E}">
        <p14:creationId xmlns:p14="http://schemas.microsoft.com/office/powerpoint/2010/main" val="276640268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p134: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1" name="Google Shape;1221;p13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222" name="Google Shape;1222;p134: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133</a:t>
            </a:fld>
            <a:endParaRPr/>
          </a:p>
        </p:txBody>
      </p:sp>
    </p:spTree>
    <p:extLst>
      <p:ext uri="{BB962C8B-B14F-4D97-AF65-F5344CB8AC3E}">
        <p14:creationId xmlns:p14="http://schemas.microsoft.com/office/powerpoint/2010/main" val="343909788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135: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1" name="Google Shape;1231;p13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232" name="Google Shape;1232;p13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134</a:t>
            </a:fld>
            <a:endParaRPr/>
          </a:p>
        </p:txBody>
      </p:sp>
    </p:spTree>
    <p:extLst>
      <p:ext uri="{BB962C8B-B14F-4D97-AF65-F5344CB8AC3E}">
        <p14:creationId xmlns:p14="http://schemas.microsoft.com/office/powerpoint/2010/main" val="390120613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p13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1" name="Google Shape;1241;p13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242" name="Google Shape;1242;p136: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135</a:t>
            </a:fld>
            <a:endParaRPr/>
          </a:p>
        </p:txBody>
      </p:sp>
    </p:spTree>
    <p:extLst>
      <p:ext uri="{BB962C8B-B14F-4D97-AF65-F5344CB8AC3E}">
        <p14:creationId xmlns:p14="http://schemas.microsoft.com/office/powerpoint/2010/main" val="146844328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137: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1" name="Google Shape;1251;p13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252" name="Google Shape;1252;p137: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136</a:t>
            </a:fld>
            <a:endParaRPr/>
          </a:p>
        </p:txBody>
      </p:sp>
    </p:spTree>
    <p:extLst>
      <p:ext uri="{BB962C8B-B14F-4D97-AF65-F5344CB8AC3E}">
        <p14:creationId xmlns:p14="http://schemas.microsoft.com/office/powerpoint/2010/main" val="94140088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p138: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1" name="Google Shape;1261;p13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262" name="Google Shape;1262;p138: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137</a:t>
            </a:fld>
            <a:endParaRPr/>
          </a:p>
        </p:txBody>
      </p:sp>
    </p:spTree>
    <p:extLst>
      <p:ext uri="{BB962C8B-B14F-4D97-AF65-F5344CB8AC3E}">
        <p14:creationId xmlns:p14="http://schemas.microsoft.com/office/powerpoint/2010/main" val="74910187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p139: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1" name="Google Shape;1271;p13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272" name="Google Shape;1272;p13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138</a:t>
            </a:fld>
            <a:endParaRPr/>
          </a:p>
        </p:txBody>
      </p:sp>
    </p:spTree>
    <p:extLst>
      <p:ext uri="{BB962C8B-B14F-4D97-AF65-F5344CB8AC3E}">
        <p14:creationId xmlns:p14="http://schemas.microsoft.com/office/powerpoint/2010/main" val="335584869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140: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1" name="Google Shape;1281;p14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282" name="Google Shape;1282;p14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139</a:t>
            </a:fld>
            <a:endParaRPr/>
          </a:p>
        </p:txBody>
      </p:sp>
    </p:spTree>
    <p:extLst>
      <p:ext uri="{BB962C8B-B14F-4D97-AF65-F5344CB8AC3E}">
        <p14:creationId xmlns:p14="http://schemas.microsoft.com/office/powerpoint/2010/main" val="568935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3: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7" name="Google Shape;197;p13: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647191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141: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1" name="Google Shape;1291;p14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292" name="Google Shape;1292;p14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140</a:t>
            </a:fld>
            <a:endParaRPr/>
          </a:p>
        </p:txBody>
      </p:sp>
    </p:spTree>
    <p:extLst>
      <p:ext uri="{BB962C8B-B14F-4D97-AF65-F5344CB8AC3E}">
        <p14:creationId xmlns:p14="http://schemas.microsoft.com/office/powerpoint/2010/main" val="344376606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14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0" name="Google Shape;1300;p14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301" name="Google Shape;1301;p14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141</a:t>
            </a:fld>
            <a:endParaRPr/>
          </a:p>
        </p:txBody>
      </p:sp>
    </p:spTree>
    <p:extLst>
      <p:ext uri="{BB962C8B-B14F-4D97-AF65-F5344CB8AC3E}">
        <p14:creationId xmlns:p14="http://schemas.microsoft.com/office/powerpoint/2010/main" val="38852089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p143: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9" name="Google Shape;1309;p14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310" name="Google Shape;1310;p143: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142</a:t>
            </a:fld>
            <a:endParaRPr/>
          </a:p>
        </p:txBody>
      </p:sp>
    </p:spTree>
    <p:extLst>
      <p:ext uri="{BB962C8B-B14F-4D97-AF65-F5344CB8AC3E}">
        <p14:creationId xmlns:p14="http://schemas.microsoft.com/office/powerpoint/2010/main" val="183620328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p144: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8" name="Google Shape;1318;p14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319" name="Google Shape;1319;p144: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143</a:t>
            </a:fld>
            <a:endParaRPr/>
          </a:p>
        </p:txBody>
      </p:sp>
    </p:spTree>
    <p:extLst>
      <p:ext uri="{BB962C8B-B14F-4D97-AF65-F5344CB8AC3E}">
        <p14:creationId xmlns:p14="http://schemas.microsoft.com/office/powerpoint/2010/main" val="169903178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p145: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7" name="Google Shape;1327;p14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328" name="Google Shape;1328;p14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144</a:t>
            </a:fld>
            <a:endParaRPr/>
          </a:p>
        </p:txBody>
      </p:sp>
    </p:spTree>
    <p:extLst>
      <p:ext uri="{BB962C8B-B14F-4D97-AF65-F5344CB8AC3E}">
        <p14:creationId xmlns:p14="http://schemas.microsoft.com/office/powerpoint/2010/main" val="415733961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p14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6" name="Google Shape;1336;p14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337" name="Google Shape;1337;p146: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145</a:t>
            </a:fld>
            <a:endParaRPr/>
          </a:p>
        </p:txBody>
      </p:sp>
    </p:spTree>
    <p:extLst>
      <p:ext uri="{BB962C8B-B14F-4D97-AF65-F5344CB8AC3E}">
        <p14:creationId xmlns:p14="http://schemas.microsoft.com/office/powerpoint/2010/main" val="130559927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p147: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5" name="Google Shape;1345;p14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346" name="Google Shape;1346;p147: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146</a:t>
            </a:fld>
            <a:endParaRPr/>
          </a:p>
        </p:txBody>
      </p:sp>
    </p:spTree>
    <p:extLst>
      <p:ext uri="{BB962C8B-B14F-4D97-AF65-F5344CB8AC3E}">
        <p14:creationId xmlns:p14="http://schemas.microsoft.com/office/powerpoint/2010/main" val="307755438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p148: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4" name="Google Shape;1354;p14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355" name="Google Shape;1355;p148: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147</a:t>
            </a:fld>
            <a:endParaRPr/>
          </a:p>
        </p:txBody>
      </p:sp>
    </p:spTree>
    <p:extLst>
      <p:ext uri="{BB962C8B-B14F-4D97-AF65-F5344CB8AC3E}">
        <p14:creationId xmlns:p14="http://schemas.microsoft.com/office/powerpoint/2010/main" val="274626516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p149: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3" name="Google Shape;1363;p14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364" name="Google Shape;1364;p14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148</a:t>
            </a:fld>
            <a:endParaRPr/>
          </a:p>
        </p:txBody>
      </p:sp>
    </p:spTree>
    <p:extLst>
      <p:ext uri="{BB962C8B-B14F-4D97-AF65-F5344CB8AC3E}">
        <p14:creationId xmlns:p14="http://schemas.microsoft.com/office/powerpoint/2010/main" val="83675356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p150: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2" name="Google Shape;1372;p15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373" name="Google Shape;1373;p15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149</a:t>
            </a:fld>
            <a:endParaRPr/>
          </a:p>
        </p:txBody>
      </p:sp>
    </p:spTree>
    <p:extLst>
      <p:ext uri="{BB962C8B-B14F-4D97-AF65-F5344CB8AC3E}">
        <p14:creationId xmlns:p14="http://schemas.microsoft.com/office/powerpoint/2010/main" val="1863688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4: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4" name="Google Shape;204;p14: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704958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151: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1" name="Google Shape;1381;p15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382" name="Google Shape;1382;p15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150</a:t>
            </a:fld>
            <a:endParaRPr/>
          </a:p>
        </p:txBody>
      </p:sp>
    </p:spTree>
    <p:extLst>
      <p:ext uri="{BB962C8B-B14F-4D97-AF65-F5344CB8AC3E}">
        <p14:creationId xmlns:p14="http://schemas.microsoft.com/office/powerpoint/2010/main" val="95340418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p15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1" name="Google Shape;1391;p15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392" name="Google Shape;1392;p15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151</a:t>
            </a:fld>
            <a:endParaRPr/>
          </a:p>
        </p:txBody>
      </p:sp>
    </p:spTree>
    <p:extLst>
      <p:ext uri="{BB962C8B-B14F-4D97-AF65-F5344CB8AC3E}">
        <p14:creationId xmlns:p14="http://schemas.microsoft.com/office/powerpoint/2010/main" val="399950215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p153: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1" name="Google Shape;1401;p15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402" name="Google Shape;1402;p153: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152</a:t>
            </a:fld>
            <a:endParaRPr/>
          </a:p>
        </p:txBody>
      </p:sp>
    </p:spTree>
    <p:extLst>
      <p:ext uri="{BB962C8B-B14F-4D97-AF65-F5344CB8AC3E}">
        <p14:creationId xmlns:p14="http://schemas.microsoft.com/office/powerpoint/2010/main" val="21126788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p154: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1" name="Google Shape;1411;p15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412" name="Google Shape;1412;p154: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153</a:t>
            </a:fld>
            <a:endParaRPr/>
          </a:p>
        </p:txBody>
      </p:sp>
    </p:spTree>
    <p:extLst>
      <p:ext uri="{BB962C8B-B14F-4D97-AF65-F5344CB8AC3E}">
        <p14:creationId xmlns:p14="http://schemas.microsoft.com/office/powerpoint/2010/main" val="215138572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p155: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0" name="Google Shape;1420;p15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421" name="Google Shape;1421;p15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154</a:t>
            </a:fld>
            <a:endParaRPr/>
          </a:p>
        </p:txBody>
      </p:sp>
    </p:spTree>
    <p:extLst>
      <p:ext uri="{BB962C8B-B14F-4D97-AF65-F5344CB8AC3E}">
        <p14:creationId xmlns:p14="http://schemas.microsoft.com/office/powerpoint/2010/main" val="51064332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p15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9" name="Google Shape;1429;p15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1430" name="Google Shape;1430;p156: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155</a:t>
            </a:fld>
            <a:endParaRPr/>
          </a:p>
        </p:txBody>
      </p:sp>
    </p:spTree>
    <p:extLst>
      <p:ext uri="{BB962C8B-B14F-4D97-AF65-F5344CB8AC3E}">
        <p14:creationId xmlns:p14="http://schemas.microsoft.com/office/powerpoint/2010/main" val="330578487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p157: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38" name="Google Shape;1438;p157: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52542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p158: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45" name="Google Shape;1445;p158: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41700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p159: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52" name="Google Shape;1452;p159: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550799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p160: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59" name="Google Shape;1459;p160: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4460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7: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1" name="Google Shape;211;p17: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274985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p161: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67" name="Google Shape;1467;p161: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00031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p162: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74" name="Google Shape;1474;p16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762763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p163: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81" name="Google Shape;1481;p163: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56985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p164: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88" name="Google Shape;1488;p164: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476336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p165: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95" name="Google Shape;1495;p165: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3554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166: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02" name="Google Shape;1502;p16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939417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167: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09" name="Google Shape;1509;p167: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300855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p168: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16" name="Google Shape;1516;p168: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821319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p169: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23" name="Google Shape;1523;p169: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878895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p170: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1" name="Google Shape;1531;p17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32" name="Google Shape;1532;p17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169</a:t>
            </a:fld>
            <a:endParaRPr/>
          </a:p>
        </p:txBody>
      </p:sp>
    </p:spTree>
    <p:extLst>
      <p:ext uri="{BB962C8B-B14F-4D97-AF65-F5344CB8AC3E}">
        <p14:creationId xmlns:p14="http://schemas.microsoft.com/office/powerpoint/2010/main" val="3982091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8: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0" name="Google Shape;220;p18: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168539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p171: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9" name="Google Shape;1539;p17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40" name="Google Shape;1540;p17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170</a:t>
            </a:fld>
            <a:endParaRPr/>
          </a:p>
        </p:txBody>
      </p:sp>
    </p:spTree>
    <p:extLst>
      <p:ext uri="{BB962C8B-B14F-4D97-AF65-F5344CB8AC3E}">
        <p14:creationId xmlns:p14="http://schemas.microsoft.com/office/powerpoint/2010/main" val="113231624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p17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7" name="Google Shape;1547;p17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48" name="Google Shape;1548;p17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171</a:t>
            </a:fld>
            <a:endParaRPr/>
          </a:p>
        </p:txBody>
      </p:sp>
    </p:spTree>
    <p:extLst>
      <p:ext uri="{BB962C8B-B14F-4D97-AF65-F5344CB8AC3E}">
        <p14:creationId xmlns:p14="http://schemas.microsoft.com/office/powerpoint/2010/main" val="114960377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p173: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5" name="Google Shape;1555;p17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56" name="Google Shape;1556;p173: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172</a:t>
            </a:fld>
            <a:endParaRPr/>
          </a:p>
        </p:txBody>
      </p:sp>
    </p:spTree>
    <p:extLst>
      <p:ext uri="{BB962C8B-B14F-4D97-AF65-F5344CB8AC3E}">
        <p14:creationId xmlns:p14="http://schemas.microsoft.com/office/powerpoint/2010/main" val="244888940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p174: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3" name="Google Shape;1563;p17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64" name="Google Shape;1564;p174: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173</a:t>
            </a:fld>
            <a:endParaRPr/>
          </a:p>
        </p:txBody>
      </p:sp>
    </p:spTree>
    <p:extLst>
      <p:ext uri="{BB962C8B-B14F-4D97-AF65-F5344CB8AC3E}">
        <p14:creationId xmlns:p14="http://schemas.microsoft.com/office/powerpoint/2010/main" val="286545947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p175: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2" name="Google Shape;1572;p17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73" name="Google Shape;1573;p17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174</a:t>
            </a:fld>
            <a:endParaRPr/>
          </a:p>
        </p:txBody>
      </p:sp>
    </p:spTree>
    <p:extLst>
      <p:ext uri="{BB962C8B-B14F-4D97-AF65-F5344CB8AC3E}">
        <p14:creationId xmlns:p14="http://schemas.microsoft.com/office/powerpoint/2010/main" val="224184987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p17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0" name="Google Shape;1580;p17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81" name="Google Shape;1581;p176: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175</a:t>
            </a:fld>
            <a:endParaRPr/>
          </a:p>
        </p:txBody>
      </p:sp>
    </p:spTree>
    <p:extLst>
      <p:ext uri="{BB962C8B-B14F-4D97-AF65-F5344CB8AC3E}">
        <p14:creationId xmlns:p14="http://schemas.microsoft.com/office/powerpoint/2010/main" val="76210914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p177: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8" name="Google Shape;1588;p17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89" name="Google Shape;1589;p177: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176</a:t>
            </a:fld>
            <a:endParaRPr/>
          </a:p>
        </p:txBody>
      </p:sp>
    </p:spTree>
    <p:extLst>
      <p:ext uri="{BB962C8B-B14F-4D97-AF65-F5344CB8AC3E}">
        <p14:creationId xmlns:p14="http://schemas.microsoft.com/office/powerpoint/2010/main" val="408224696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178: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6" name="Google Shape;1596;p17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597" name="Google Shape;1597;p178: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177</a:t>
            </a:fld>
            <a:endParaRPr/>
          </a:p>
        </p:txBody>
      </p:sp>
    </p:spTree>
    <p:extLst>
      <p:ext uri="{BB962C8B-B14F-4D97-AF65-F5344CB8AC3E}">
        <p14:creationId xmlns:p14="http://schemas.microsoft.com/office/powerpoint/2010/main" val="203326106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p179: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5" name="Google Shape;1605;p17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06" name="Google Shape;1606;p17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178</a:t>
            </a:fld>
            <a:endParaRPr/>
          </a:p>
        </p:txBody>
      </p:sp>
    </p:spTree>
    <p:extLst>
      <p:ext uri="{BB962C8B-B14F-4D97-AF65-F5344CB8AC3E}">
        <p14:creationId xmlns:p14="http://schemas.microsoft.com/office/powerpoint/2010/main" val="181967765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p180: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3" name="Google Shape;1613;p18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14" name="Google Shape;1614;p18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179</a:t>
            </a:fld>
            <a:endParaRPr/>
          </a:p>
        </p:txBody>
      </p:sp>
    </p:spTree>
    <p:extLst>
      <p:ext uri="{BB962C8B-B14F-4D97-AF65-F5344CB8AC3E}">
        <p14:creationId xmlns:p14="http://schemas.microsoft.com/office/powerpoint/2010/main" val="3116342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9: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9" name="Google Shape;229;p19: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179011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p181: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1" name="Google Shape;1621;p18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22" name="Google Shape;1622;p18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180</a:t>
            </a:fld>
            <a:endParaRPr/>
          </a:p>
        </p:txBody>
      </p:sp>
    </p:spTree>
    <p:extLst>
      <p:ext uri="{BB962C8B-B14F-4D97-AF65-F5344CB8AC3E}">
        <p14:creationId xmlns:p14="http://schemas.microsoft.com/office/powerpoint/2010/main" val="363562881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p18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9" name="Google Shape;1629;p18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30" name="Google Shape;1630;p18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181</a:t>
            </a:fld>
            <a:endParaRPr/>
          </a:p>
        </p:txBody>
      </p:sp>
    </p:spTree>
    <p:extLst>
      <p:ext uri="{BB962C8B-B14F-4D97-AF65-F5344CB8AC3E}">
        <p14:creationId xmlns:p14="http://schemas.microsoft.com/office/powerpoint/2010/main" val="160712879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p183: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7" name="Google Shape;1637;p18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38" name="Google Shape;1638;p183: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182</a:t>
            </a:fld>
            <a:endParaRPr/>
          </a:p>
        </p:txBody>
      </p:sp>
    </p:spTree>
    <p:extLst>
      <p:ext uri="{BB962C8B-B14F-4D97-AF65-F5344CB8AC3E}">
        <p14:creationId xmlns:p14="http://schemas.microsoft.com/office/powerpoint/2010/main" val="119856582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p184: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5" name="Google Shape;1645;p18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46" name="Google Shape;1646;p184: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183</a:t>
            </a:fld>
            <a:endParaRPr/>
          </a:p>
        </p:txBody>
      </p:sp>
    </p:spTree>
    <p:extLst>
      <p:ext uri="{BB962C8B-B14F-4D97-AF65-F5344CB8AC3E}">
        <p14:creationId xmlns:p14="http://schemas.microsoft.com/office/powerpoint/2010/main" val="343102635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p185: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3" name="Google Shape;1653;p18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54" name="Google Shape;1654;p18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184</a:t>
            </a:fld>
            <a:endParaRPr/>
          </a:p>
        </p:txBody>
      </p:sp>
    </p:spTree>
    <p:extLst>
      <p:ext uri="{BB962C8B-B14F-4D97-AF65-F5344CB8AC3E}">
        <p14:creationId xmlns:p14="http://schemas.microsoft.com/office/powerpoint/2010/main" val="385931062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p18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2" name="Google Shape;1662;p18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63" name="Google Shape;1663;p186: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185</a:t>
            </a:fld>
            <a:endParaRPr/>
          </a:p>
        </p:txBody>
      </p:sp>
    </p:spTree>
    <p:extLst>
      <p:ext uri="{BB962C8B-B14F-4D97-AF65-F5344CB8AC3E}">
        <p14:creationId xmlns:p14="http://schemas.microsoft.com/office/powerpoint/2010/main" val="102197896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p187: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0" name="Google Shape;1670;p18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71" name="Google Shape;1671;p187: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186</a:t>
            </a:fld>
            <a:endParaRPr/>
          </a:p>
        </p:txBody>
      </p:sp>
    </p:spTree>
    <p:extLst>
      <p:ext uri="{BB962C8B-B14F-4D97-AF65-F5344CB8AC3E}">
        <p14:creationId xmlns:p14="http://schemas.microsoft.com/office/powerpoint/2010/main" val="44547767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p188: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8" name="Google Shape;1678;p18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79" name="Google Shape;1679;p188: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187</a:t>
            </a:fld>
            <a:endParaRPr/>
          </a:p>
        </p:txBody>
      </p:sp>
    </p:spTree>
    <p:extLst>
      <p:ext uri="{BB962C8B-B14F-4D97-AF65-F5344CB8AC3E}">
        <p14:creationId xmlns:p14="http://schemas.microsoft.com/office/powerpoint/2010/main" val="342739281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p189: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6" name="Google Shape;1686;p18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87" name="Google Shape;1687;p18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188</a:t>
            </a:fld>
            <a:endParaRPr/>
          </a:p>
        </p:txBody>
      </p:sp>
    </p:spTree>
    <p:extLst>
      <p:ext uri="{BB962C8B-B14F-4D97-AF65-F5344CB8AC3E}">
        <p14:creationId xmlns:p14="http://schemas.microsoft.com/office/powerpoint/2010/main" val="415453776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p190: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4" name="Google Shape;1694;p19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695" name="Google Shape;1695;p19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189</a:t>
            </a:fld>
            <a:endParaRPr/>
          </a:p>
        </p:txBody>
      </p:sp>
    </p:spTree>
    <p:extLst>
      <p:ext uri="{BB962C8B-B14F-4D97-AF65-F5344CB8AC3E}">
        <p14:creationId xmlns:p14="http://schemas.microsoft.com/office/powerpoint/2010/main" val="247029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0: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7" name="Google Shape;237;p20: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91483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p191: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2" name="Google Shape;1702;p19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03" name="Google Shape;1703;p19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190</a:t>
            </a:fld>
            <a:endParaRPr/>
          </a:p>
        </p:txBody>
      </p:sp>
    </p:spTree>
    <p:extLst>
      <p:ext uri="{BB962C8B-B14F-4D97-AF65-F5344CB8AC3E}">
        <p14:creationId xmlns:p14="http://schemas.microsoft.com/office/powerpoint/2010/main" val="162998368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p19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0" name="Google Shape;1710;p19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11" name="Google Shape;1711;p19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191</a:t>
            </a:fld>
            <a:endParaRPr/>
          </a:p>
        </p:txBody>
      </p:sp>
    </p:spTree>
    <p:extLst>
      <p:ext uri="{BB962C8B-B14F-4D97-AF65-F5344CB8AC3E}">
        <p14:creationId xmlns:p14="http://schemas.microsoft.com/office/powerpoint/2010/main" val="90858958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p193: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8" name="Google Shape;1718;p19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19" name="Google Shape;1719;p193: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192</a:t>
            </a:fld>
            <a:endParaRPr/>
          </a:p>
        </p:txBody>
      </p:sp>
    </p:spTree>
    <p:extLst>
      <p:ext uri="{BB962C8B-B14F-4D97-AF65-F5344CB8AC3E}">
        <p14:creationId xmlns:p14="http://schemas.microsoft.com/office/powerpoint/2010/main" val="355896944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p194: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6" name="Google Shape;1726;p19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27" name="Google Shape;1727;p194: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193</a:t>
            </a:fld>
            <a:endParaRPr/>
          </a:p>
        </p:txBody>
      </p:sp>
    </p:spTree>
    <p:extLst>
      <p:ext uri="{BB962C8B-B14F-4D97-AF65-F5344CB8AC3E}">
        <p14:creationId xmlns:p14="http://schemas.microsoft.com/office/powerpoint/2010/main" val="11692798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p195: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4" name="Google Shape;1734;p19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35" name="Google Shape;1735;p19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194</a:t>
            </a:fld>
            <a:endParaRPr/>
          </a:p>
        </p:txBody>
      </p:sp>
    </p:spTree>
    <p:extLst>
      <p:ext uri="{BB962C8B-B14F-4D97-AF65-F5344CB8AC3E}">
        <p14:creationId xmlns:p14="http://schemas.microsoft.com/office/powerpoint/2010/main" val="273751316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p19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2" name="Google Shape;1742;p19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43" name="Google Shape;1743;p196: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195</a:t>
            </a:fld>
            <a:endParaRPr/>
          </a:p>
        </p:txBody>
      </p:sp>
    </p:spTree>
    <p:extLst>
      <p:ext uri="{BB962C8B-B14F-4D97-AF65-F5344CB8AC3E}">
        <p14:creationId xmlns:p14="http://schemas.microsoft.com/office/powerpoint/2010/main" val="416942012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p197: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1" name="Google Shape;1751;p19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52" name="Google Shape;1752;p197: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196</a:t>
            </a:fld>
            <a:endParaRPr/>
          </a:p>
        </p:txBody>
      </p:sp>
    </p:spTree>
    <p:extLst>
      <p:ext uri="{BB962C8B-B14F-4D97-AF65-F5344CB8AC3E}">
        <p14:creationId xmlns:p14="http://schemas.microsoft.com/office/powerpoint/2010/main" val="25060025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p198: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0" name="Google Shape;1760;p19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61" name="Google Shape;1761;p198: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197</a:t>
            </a:fld>
            <a:endParaRPr/>
          </a:p>
        </p:txBody>
      </p:sp>
    </p:spTree>
    <p:extLst>
      <p:ext uri="{BB962C8B-B14F-4D97-AF65-F5344CB8AC3E}">
        <p14:creationId xmlns:p14="http://schemas.microsoft.com/office/powerpoint/2010/main" val="61957275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p199: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9" name="Google Shape;1769;p19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70" name="Google Shape;1770;p19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198</a:t>
            </a:fld>
            <a:endParaRPr/>
          </a:p>
        </p:txBody>
      </p:sp>
    </p:spTree>
    <p:extLst>
      <p:ext uri="{BB962C8B-B14F-4D97-AF65-F5344CB8AC3E}">
        <p14:creationId xmlns:p14="http://schemas.microsoft.com/office/powerpoint/2010/main" val="110164470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p200: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8" name="Google Shape;1778;p20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79" name="Google Shape;1779;p20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199</a:t>
            </a:fld>
            <a:endParaRPr/>
          </a:p>
        </p:txBody>
      </p:sp>
    </p:spTree>
    <p:extLst>
      <p:ext uri="{BB962C8B-B14F-4D97-AF65-F5344CB8AC3E}">
        <p14:creationId xmlns:p14="http://schemas.microsoft.com/office/powerpoint/2010/main" val="4032084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6" name="Google Shape;106;p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8263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1: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5" name="Google Shape;245;p21: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713049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Google Shape;1785;p201: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6" name="Google Shape;1786;p20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87" name="Google Shape;1787;p20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200</a:t>
            </a:fld>
            <a:endParaRPr/>
          </a:p>
        </p:txBody>
      </p:sp>
    </p:spTree>
    <p:extLst>
      <p:ext uri="{BB962C8B-B14F-4D97-AF65-F5344CB8AC3E}">
        <p14:creationId xmlns:p14="http://schemas.microsoft.com/office/powerpoint/2010/main" val="424098549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p20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5" name="Google Shape;1795;p20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96" name="Google Shape;1796;p20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201</a:t>
            </a:fld>
            <a:endParaRPr/>
          </a:p>
        </p:txBody>
      </p:sp>
    </p:spTree>
    <p:extLst>
      <p:ext uri="{BB962C8B-B14F-4D97-AF65-F5344CB8AC3E}">
        <p14:creationId xmlns:p14="http://schemas.microsoft.com/office/powerpoint/2010/main" val="67080945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p203: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3" name="Google Shape;1803;p20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04" name="Google Shape;1804;p203: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202</a:t>
            </a:fld>
            <a:endParaRPr/>
          </a:p>
        </p:txBody>
      </p:sp>
    </p:spTree>
    <p:extLst>
      <p:ext uri="{BB962C8B-B14F-4D97-AF65-F5344CB8AC3E}">
        <p14:creationId xmlns:p14="http://schemas.microsoft.com/office/powerpoint/2010/main" val="209497233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p204: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2" name="Google Shape;1812;p20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13" name="Google Shape;1813;p204: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203</a:t>
            </a:fld>
            <a:endParaRPr/>
          </a:p>
        </p:txBody>
      </p:sp>
    </p:spTree>
    <p:extLst>
      <p:ext uri="{BB962C8B-B14F-4D97-AF65-F5344CB8AC3E}">
        <p14:creationId xmlns:p14="http://schemas.microsoft.com/office/powerpoint/2010/main" val="108173855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p205: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1" name="Google Shape;1821;p20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22" name="Google Shape;1822;p20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204</a:t>
            </a:fld>
            <a:endParaRPr/>
          </a:p>
        </p:txBody>
      </p:sp>
    </p:spTree>
    <p:extLst>
      <p:ext uri="{BB962C8B-B14F-4D97-AF65-F5344CB8AC3E}">
        <p14:creationId xmlns:p14="http://schemas.microsoft.com/office/powerpoint/2010/main" val="353369710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p20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9" name="Google Shape;1829;p20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30" name="Google Shape;1830;p206: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205</a:t>
            </a:fld>
            <a:endParaRPr/>
          </a:p>
        </p:txBody>
      </p:sp>
    </p:spTree>
    <p:extLst>
      <p:ext uri="{BB962C8B-B14F-4D97-AF65-F5344CB8AC3E}">
        <p14:creationId xmlns:p14="http://schemas.microsoft.com/office/powerpoint/2010/main" val="413934099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07: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7" name="Google Shape;1837;p20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38" name="Google Shape;1838;p207: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206</a:t>
            </a:fld>
            <a:endParaRPr/>
          </a:p>
        </p:txBody>
      </p:sp>
    </p:spTree>
    <p:extLst>
      <p:ext uri="{BB962C8B-B14F-4D97-AF65-F5344CB8AC3E}">
        <p14:creationId xmlns:p14="http://schemas.microsoft.com/office/powerpoint/2010/main" val="325448123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08: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5" name="Google Shape;1845;p20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46" name="Google Shape;1846;p208: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207</a:t>
            </a:fld>
            <a:endParaRPr/>
          </a:p>
        </p:txBody>
      </p:sp>
    </p:spTree>
    <p:extLst>
      <p:ext uri="{BB962C8B-B14F-4D97-AF65-F5344CB8AC3E}">
        <p14:creationId xmlns:p14="http://schemas.microsoft.com/office/powerpoint/2010/main" val="144278582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209: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3" name="Google Shape;1853;p20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54" name="Google Shape;1854;p20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208</a:t>
            </a:fld>
            <a:endParaRPr/>
          </a:p>
        </p:txBody>
      </p:sp>
    </p:spTree>
    <p:extLst>
      <p:ext uri="{BB962C8B-B14F-4D97-AF65-F5344CB8AC3E}">
        <p14:creationId xmlns:p14="http://schemas.microsoft.com/office/powerpoint/2010/main" val="85555510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p210: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2" name="Google Shape;1862;p21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63" name="Google Shape;1863;p21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209</a:t>
            </a:fld>
            <a:endParaRPr/>
          </a:p>
        </p:txBody>
      </p:sp>
    </p:spTree>
    <p:extLst>
      <p:ext uri="{BB962C8B-B14F-4D97-AF65-F5344CB8AC3E}">
        <p14:creationId xmlns:p14="http://schemas.microsoft.com/office/powerpoint/2010/main" val="3257518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2: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3" name="Google Shape;253;p2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633756"/>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p211: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0" name="Google Shape;1870;p21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71" name="Google Shape;1871;p21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210</a:t>
            </a:fld>
            <a:endParaRPr/>
          </a:p>
        </p:txBody>
      </p:sp>
    </p:spTree>
    <p:extLst>
      <p:ext uri="{BB962C8B-B14F-4D97-AF65-F5344CB8AC3E}">
        <p14:creationId xmlns:p14="http://schemas.microsoft.com/office/powerpoint/2010/main" val="355324565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p21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8" name="Google Shape;1878;p21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79" name="Google Shape;1879;p21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211</a:t>
            </a:fld>
            <a:endParaRPr/>
          </a:p>
        </p:txBody>
      </p:sp>
    </p:spTree>
    <p:extLst>
      <p:ext uri="{BB962C8B-B14F-4D97-AF65-F5344CB8AC3E}">
        <p14:creationId xmlns:p14="http://schemas.microsoft.com/office/powerpoint/2010/main" val="117821100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p213: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6" name="Google Shape;1886;p21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87" name="Google Shape;1887;p213: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212</a:t>
            </a:fld>
            <a:endParaRPr/>
          </a:p>
        </p:txBody>
      </p:sp>
    </p:spTree>
    <p:extLst>
      <p:ext uri="{BB962C8B-B14F-4D97-AF65-F5344CB8AC3E}">
        <p14:creationId xmlns:p14="http://schemas.microsoft.com/office/powerpoint/2010/main" val="142963895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p214: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4" name="Google Shape;1894;p21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95" name="Google Shape;1895;p214: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213</a:t>
            </a:fld>
            <a:endParaRPr/>
          </a:p>
        </p:txBody>
      </p:sp>
    </p:spTree>
    <p:extLst>
      <p:ext uri="{BB962C8B-B14F-4D97-AF65-F5344CB8AC3E}">
        <p14:creationId xmlns:p14="http://schemas.microsoft.com/office/powerpoint/2010/main" val="144643603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0"/>
        <p:cNvGrpSpPr/>
        <p:nvPr/>
      </p:nvGrpSpPr>
      <p:grpSpPr>
        <a:xfrm>
          <a:off x="0" y="0"/>
          <a:ext cx="0" cy="0"/>
          <a:chOff x="0" y="0"/>
          <a:chExt cx="0" cy="0"/>
        </a:xfrm>
      </p:grpSpPr>
      <p:sp>
        <p:nvSpPr>
          <p:cNvPr id="1901" name="Google Shape;1901;p215: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2" name="Google Shape;1902;p21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903" name="Google Shape;1903;p21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214</a:t>
            </a:fld>
            <a:endParaRPr/>
          </a:p>
        </p:txBody>
      </p:sp>
    </p:spTree>
    <p:extLst>
      <p:ext uri="{BB962C8B-B14F-4D97-AF65-F5344CB8AC3E}">
        <p14:creationId xmlns:p14="http://schemas.microsoft.com/office/powerpoint/2010/main" val="72715158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1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0" name="Google Shape;1910;p21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911" name="Google Shape;1911;p216: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215</a:t>
            </a:fld>
            <a:endParaRPr/>
          </a:p>
        </p:txBody>
      </p:sp>
    </p:spTree>
    <p:extLst>
      <p:ext uri="{BB962C8B-B14F-4D97-AF65-F5344CB8AC3E}">
        <p14:creationId xmlns:p14="http://schemas.microsoft.com/office/powerpoint/2010/main" val="295898525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p217: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8" name="Google Shape;1918;p21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919" name="Google Shape;1919;p217: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216</a:t>
            </a:fld>
            <a:endParaRPr/>
          </a:p>
        </p:txBody>
      </p:sp>
    </p:spTree>
    <p:extLst>
      <p:ext uri="{BB962C8B-B14F-4D97-AF65-F5344CB8AC3E}">
        <p14:creationId xmlns:p14="http://schemas.microsoft.com/office/powerpoint/2010/main" val="118310758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p218: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6" name="Google Shape;1926;p21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927" name="Google Shape;1927;p218: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217</a:t>
            </a:fld>
            <a:endParaRPr/>
          </a:p>
        </p:txBody>
      </p:sp>
    </p:spTree>
    <p:extLst>
      <p:ext uri="{BB962C8B-B14F-4D97-AF65-F5344CB8AC3E}">
        <p14:creationId xmlns:p14="http://schemas.microsoft.com/office/powerpoint/2010/main" val="132452589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p219: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4" name="Google Shape;1934;p21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935" name="Google Shape;1935;p21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218</a:t>
            </a:fld>
            <a:endParaRPr/>
          </a:p>
        </p:txBody>
      </p:sp>
    </p:spTree>
    <p:extLst>
      <p:ext uri="{BB962C8B-B14F-4D97-AF65-F5344CB8AC3E}">
        <p14:creationId xmlns:p14="http://schemas.microsoft.com/office/powerpoint/2010/main" val="2626034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1" name="Google Shape;261;p23: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9873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4: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9" name="Google Shape;269;p24: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710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5: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7" name="Google Shape;277;p25: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4711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6: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5" name="Google Shape;285;p2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4259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7: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3" name="Google Shape;293;p27: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4207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8: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1" name="Google Shape;301;p28: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9526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9: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9" name="Google Shape;309;p29: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2828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0: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7" name="Google Shape;317;p30: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1392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 name="Google Shape;113;p3: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0290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16e1615b50_1_2:notes"/>
          <p:cNvSpPr>
            <a:spLocks noGrp="1" noRot="1" noChangeAspect="1"/>
          </p:cNvSpPr>
          <p:nvPr>
            <p:ph type="sldImg" idx="2"/>
          </p:nvPr>
        </p:nvSpPr>
        <p:spPr>
          <a:xfrm>
            <a:off x="931863" y="741363"/>
            <a:ext cx="4933800" cy="3702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g116e1615b50_1_2:notes"/>
          <p:cNvSpPr txBox="1">
            <a:spLocks noGrp="1"/>
          </p:cNvSpPr>
          <p:nvPr>
            <p:ph type="body" idx="1"/>
          </p:nvPr>
        </p:nvSpPr>
        <p:spPr>
          <a:xfrm>
            <a:off x="679450" y="4691063"/>
            <a:ext cx="5438700" cy="4443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326" name="Google Shape;326;g116e1615b50_1_2:notes"/>
          <p:cNvSpPr txBox="1">
            <a:spLocks noGrp="1"/>
          </p:cNvSpPr>
          <p:nvPr>
            <p:ph type="sldNum" idx="12"/>
          </p:nvPr>
        </p:nvSpPr>
        <p:spPr>
          <a:xfrm>
            <a:off x="3849688" y="9378950"/>
            <a:ext cx="2946300" cy="4938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462369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1:notes"/>
          <p:cNvSpPr>
            <a:spLocks noGrp="1" noRot="1" noChangeAspect="1"/>
          </p:cNvSpPr>
          <p:nvPr>
            <p:ph type="sldImg" idx="2"/>
          </p:nvPr>
        </p:nvSpPr>
        <p:spPr>
          <a:xfrm>
            <a:off x="931863" y="741363"/>
            <a:ext cx="4933800" cy="3702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31:notes"/>
          <p:cNvSpPr txBox="1">
            <a:spLocks noGrp="1"/>
          </p:cNvSpPr>
          <p:nvPr>
            <p:ph type="body" idx="1"/>
          </p:nvPr>
        </p:nvSpPr>
        <p:spPr>
          <a:xfrm>
            <a:off x="679450" y="4691063"/>
            <a:ext cx="5438700" cy="4443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0" i="0">
                <a:solidFill>
                  <a:schemeClr val="dk1"/>
                </a:solidFill>
                <a:latin typeface="Calibri"/>
                <a:ea typeface="Calibri"/>
                <a:cs typeface="Calibri"/>
                <a:sym typeface="Calibri"/>
              </a:rPr>
              <a:t>Để phân tích được Website trước tiên bạn phải cài đặt các công cụ hỗ trợ cho việc này như: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Google Webmaster Tools</a:t>
            </a:r>
            <a:r>
              <a:rPr lang="en-US" sz="1110" b="0" i="0">
                <a:solidFill>
                  <a:schemeClr val="dk1"/>
                </a:solidFill>
                <a:latin typeface="Calibri"/>
                <a:ea typeface="Calibri"/>
                <a:cs typeface="Calibri"/>
                <a:sym typeface="Calibri"/>
              </a:rPr>
              <a:t>, </a:t>
            </a:r>
            <a:r>
              <a:rPr lang="en-US" sz="1110" b="1" i="0" u="sng" strike="noStrike">
                <a:solidFill>
                  <a:schemeClr val="dk1"/>
                </a:solidFill>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Google Analytic</a:t>
            </a:r>
            <a:r>
              <a:rPr lang="en-US" sz="1110" b="0" i="0">
                <a:solidFill>
                  <a:schemeClr val="dk1"/>
                </a:solidFill>
                <a:latin typeface="Calibri"/>
                <a:ea typeface="Calibri"/>
                <a:cs typeface="Calibri"/>
                <a:sym typeface="Calibri"/>
              </a:rPr>
              <a:t>. Hai công cụ này sẽ hỗ trợ cho bạn rất nhiều trong cả quá trình thực hiện </a:t>
            </a:r>
            <a:r>
              <a:rPr lang="en-US" sz="1110" b="1" i="0">
                <a:solidFill>
                  <a:schemeClr val="dk1"/>
                </a:solidFill>
                <a:latin typeface="Calibri"/>
                <a:ea typeface="Calibri"/>
                <a:cs typeface="Calibri"/>
                <a:sym typeface="Calibri"/>
              </a:rPr>
              <a:t>chiến lược SEO</a:t>
            </a:r>
            <a:r>
              <a:rPr lang="en-US" sz="1110" b="0" i="0">
                <a:solidFill>
                  <a:schemeClr val="dk1"/>
                </a:solidFill>
                <a:latin typeface="Calibri"/>
                <a:ea typeface="Calibri"/>
                <a:cs typeface="Calibri"/>
                <a:sym typeface="Calibri"/>
              </a:rPr>
              <a:t>.</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Kiểm tra </a:t>
            </a:r>
            <a:r>
              <a:rPr lang="en-US" sz="1110" b="1" i="0">
                <a:solidFill>
                  <a:schemeClr val="dk1"/>
                </a:solidFill>
                <a:latin typeface="Calibri"/>
                <a:ea typeface="Calibri"/>
                <a:cs typeface="Calibri"/>
                <a:sym typeface="Calibri"/>
              </a:rPr>
              <a:t>Onpage</a:t>
            </a:r>
            <a:r>
              <a:rPr lang="en-US" sz="1110" b="0" i="0">
                <a:solidFill>
                  <a:schemeClr val="dk1"/>
                </a:solidFill>
                <a:latin typeface="Calibri"/>
                <a:ea typeface="Calibri"/>
                <a:cs typeface="Calibri"/>
                <a:sym typeface="Calibri"/>
              </a:rPr>
              <a:t>, </a:t>
            </a:r>
            <a:r>
              <a:rPr lang="en-US" sz="1110" b="1" i="0">
                <a:solidFill>
                  <a:schemeClr val="dk1"/>
                </a:solidFill>
                <a:latin typeface="Calibri"/>
                <a:ea typeface="Calibri"/>
                <a:cs typeface="Calibri"/>
                <a:sym typeface="Calibri"/>
              </a:rPr>
              <a:t>Offpage</a:t>
            </a:r>
            <a:r>
              <a:rPr lang="en-US" sz="1110" b="0" i="0">
                <a:solidFill>
                  <a:schemeClr val="dk1"/>
                </a:solidFill>
                <a:latin typeface="Calibri"/>
                <a:ea typeface="Calibri"/>
                <a:cs typeface="Calibri"/>
                <a:sym typeface="Calibri"/>
              </a:rPr>
              <a:t>: Là yếu tố quan trọng hàng đầu cho việc xây dựng tên tuổi, uy tín cho Site. Ngoài chủ đề, nội dung độc đáo, có chất lượng, cấu trúc Website tốt ra thì các yếu tố như việc thu hút lượt truy cập, tạo thói quen quay lại trang cho người dùng cho đến những chia sẻ, bình luận… cũng là một trong những điều thiết yếu trong quá trình xây dựng Site có uy tín.</a:t>
            </a:r>
            <a:endParaRPr/>
          </a:p>
          <a:p>
            <a:pPr marL="0" lvl="0" indent="0" algn="l" rtl="0">
              <a:spcBef>
                <a:spcPts val="333"/>
              </a:spcBef>
              <a:spcAft>
                <a:spcPts val="0"/>
              </a:spcAft>
              <a:buNone/>
            </a:pPr>
            <a:r>
              <a:rPr lang="en-US" sz="1110"/>
              <a:t/>
            </a:r>
            <a:br>
              <a:rPr lang="en-US" sz="1110"/>
            </a:br>
            <a:endParaRPr sz="1110"/>
          </a:p>
        </p:txBody>
      </p:sp>
      <p:sp>
        <p:nvSpPr>
          <p:cNvPr id="334" name="Google Shape;334;p31:notes"/>
          <p:cNvSpPr txBox="1">
            <a:spLocks noGrp="1"/>
          </p:cNvSpPr>
          <p:nvPr>
            <p:ph type="sldNum" idx="12"/>
          </p:nvPr>
        </p:nvSpPr>
        <p:spPr>
          <a:xfrm>
            <a:off x="3849688" y="9378950"/>
            <a:ext cx="2946300" cy="4938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1718219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3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0" i="0">
                <a:solidFill>
                  <a:schemeClr val="dk1"/>
                </a:solidFill>
                <a:latin typeface="Calibri"/>
                <a:ea typeface="Calibri"/>
                <a:cs typeface="Calibri"/>
                <a:sym typeface="Calibri"/>
              </a:rPr>
              <a:t>Dựa vào các công cụ phân tích bạn có thể lựa chọn cho mình bộ từ khóa bao gồm hệ thống </a:t>
            </a:r>
            <a:r>
              <a:rPr lang="en-US" sz="1110" b="1" i="0">
                <a:solidFill>
                  <a:schemeClr val="dk1"/>
                </a:solidFill>
                <a:latin typeface="Calibri"/>
                <a:ea typeface="Calibri"/>
                <a:cs typeface="Calibri"/>
                <a:sym typeface="Calibri"/>
              </a:rPr>
              <a:t>Keyword chính</a:t>
            </a:r>
            <a:r>
              <a:rPr lang="en-US" sz="1110" b="0" i="0">
                <a:solidFill>
                  <a:schemeClr val="dk1"/>
                </a:solidFill>
                <a:latin typeface="Calibri"/>
                <a:ea typeface="Calibri"/>
                <a:cs typeface="Calibri"/>
                <a:sym typeface="Calibri"/>
              </a:rPr>
              <a:t> và các </a:t>
            </a:r>
            <a:r>
              <a:rPr lang="en-US" sz="1110" b="1" i="0">
                <a:solidFill>
                  <a:schemeClr val="dk1"/>
                </a:solidFill>
                <a:latin typeface="Calibri"/>
                <a:ea typeface="Calibri"/>
                <a:cs typeface="Calibri"/>
                <a:sym typeface="Calibri"/>
              </a:rPr>
              <a:t>Keyword liên quan</a:t>
            </a:r>
            <a:r>
              <a:rPr lang="en-US" sz="1110" b="0" i="0">
                <a:solidFill>
                  <a:schemeClr val="dk1"/>
                </a:solidFill>
                <a:latin typeface="Calibri"/>
                <a:ea typeface="Calibri"/>
                <a:cs typeface="Calibri"/>
                <a:sym typeface="Calibri"/>
              </a:rPr>
              <a:t>. Sau đó bạn cần phải xây dựng cho mình các Landing Page chứa các Keyword đó.</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Với những SEOer mới, các bạn cần hiểu rõ khái niệm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từ khóa là gì</a:t>
            </a:r>
            <a:r>
              <a:rPr lang="en-US" sz="1110" b="0" i="0">
                <a:solidFill>
                  <a:schemeClr val="dk1"/>
                </a:solidFill>
                <a:latin typeface="Calibri"/>
                <a:ea typeface="Calibri"/>
                <a:cs typeface="Calibri"/>
                <a:sym typeface="Calibri"/>
              </a:rPr>
              <a:t> cũng như </a:t>
            </a:r>
            <a:r>
              <a:rPr lang="en-US" sz="1110" b="1" i="0" u="sng" strike="noStrike">
                <a:solidFill>
                  <a:schemeClr val="dk1"/>
                </a:solidFill>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tầm quan trọng của việc nghiên cứu từ khóa</a:t>
            </a:r>
            <a:r>
              <a:rPr lang="en-US" sz="1110" b="0" i="0">
                <a:solidFill>
                  <a:schemeClr val="dk1"/>
                </a:solidFill>
                <a:latin typeface="Calibri"/>
                <a:ea typeface="Calibri"/>
                <a:cs typeface="Calibri"/>
                <a:sym typeface="Calibri"/>
              </a:rPr>
              <a:t> để đưa ra được những định hướng phù hợp. Việc nghiên cứu và chọn bộ từ khóa chuẩn ngay từ ban đầu sẽ giúp quá trình SEO của bạn có kết quả tốt hơn.</a:t>
            </a:r>
            <a:endParaRPr/>
          </a:p>
          <a:p>
            <a:pPr marL="0" lvl="0" indent="0" algn="l" rtl="0">
              <a:spcBef>
                <a:spcPts val="333"/>
              </a:spcBef>
              <a:spcAft>
                <a:spcPts val="0"/>
              </a:spcAft>
              <a:buNone/>
            </a:pPr>
            <a:r>
              <a:rPr lang="en-US" sz="1110"/>
              <a:t/>
            </a:r>
            <a:br>
              <a:rPr lang="en-US" sz="1110"/>
            </a:br>
            <a:endParaRPr sz="1110"/>
          </a:p>
        </p:txBody>
      </p:sp>
      <p:sp>
        <p:nvSpPr>
          <p:cNvPr id="342" name="Google Shape;342;p3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3415538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33: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p3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0" i="0">
                <a:solidFill>
                  <a:schemeClr val="dk1"/>
                </a:solidFill>
                <a:latin typeface="Calibri"/>
                <a:ea typeface="Calibri"/>
                <a:cs typeface="Calibri"/>
                <a:sym typeface="Calibri"/>
              </a:rPr>
              <a:t>Trong bước xây dựng nội dung này bao gồm 2 phần chính đó là:</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Biên tập, tối ưu nội dung bài viết: Để có được nội dung tốt cho Website của mình thì bài viết của bạn phải đảm bảo các yếu tố như chất lượng bài viết, sự độc đáo, cuốn hút người đọc, trong bài viết bạn nên có hình ảnh hoặc video minh họa cho nội dung bài viết, bạn phải chú ý tới các yếu tố cơ bản trong công tác viết bài như cấu trúc bài viết, lỗi chính tả. Hãy tạo ra những bài viết thật sự clear cho Website của mình.</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Mật độ từ khóa (Density): Đây cũng là một trong những yếu tố khá quan trọng trong SEO Onpage, mật độ từ khóa bạn muốn đẩy được bố trí một cách hợp lý theo tỷ lệ, vị trí trong bài viết sẽ có tác dụng rất tốt trong việc khai báo với Spider về mục tiêu bài viết bạn muốn hướng tới.</a:t>
            </a:r>
            <a:endParaRPr/>
          </a:p>
          <a:p>
            <a:pPr marL="0" lvl="0" indent="0" algn="l" rtl="0">
              <a:spcBef>
                <a:spcPts val="333"/>
              </a:spcBef>
              <a:spcAft>
                <a:spcPts val="0"/>
              </a:spcAft>
              <a:buNone/>
            </a:pPr>
            <a:r>
              <a:rPr lang="en-US" sz="1110"/>
              <a:t/>
            </a:r>
            <a:br>
              <a:rPr lang="en-US" sz="1110"/>
            </a:br>
            <a:endParaRPr sz="1110"/>
          </a:p>
        </p:txBody>
      </p:sp>
      <p:sp>
        <p:nvSpPr>
          <p:cNvPr id="350" name="Google Shape;350;p33: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774015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4: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3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0" i="0">
                <a:solidFill>
                  <a:schemeClr val="dk1"/>
                </a:solidFill>
                <a:latin typeface="Calibri"/>
                <a:ea typeface="Calibri"/>
                <a:cs typeface="Calibri"/>
                <a:sym typeface="Calibri"/>
              </a:rPr>
              <a:t>Việc quảng bá nội dung của Website thông thường với mục đích là để nhiều người biết đến bạn, tăng </a:t>
            </a:r>
            <a:r>
              <a:rPr lang="en-US" sz="1110" b="1" i="0">
                <a:solidFill>
                  <a:schemeClr val="dk1"/>
                </a:solidFill>
                <a:latin typeface="Calibri"/>
                <a:ea typeface="Calibri"/>
                <a:cs typeface="Calibri"/>
                <a:sym typeface="Calibri"/>
              </a:rPr>
              <a:t>lượng Traffic</a:t>
            </a:r>
            <a:r>
              <a:rPr lang="en-US" sz="1110" b="0" i="0">
                <a:solidFill>
                  <a:schemeClr val="dk1"/>
                </a:solidFill>
                <a:latin typeface="Calibri"/>
                <a:ea typeface="Calibri"/>
                <a:cs typeface="Calibri"/>
                <a:sym typeface="Calibri"/>
              </a:rPr>
              <a:t> và tính thân thiện với bộ máy tìm kiếm. Bạn có thể làm công việc này với nhiều hình thức, tuy nhiên các hình thức thông dụng nhất ở nước ta hiện nay là: đăng bài viết của bạn lên các diễn đàn, tham gia các Blog, trao đổi liên kết với các đơn vị khác, mua liên kết của các đơn vị khác, đăng thông tin trên các trang mạng xã hội. Những liên kết này còn được gọi là Backlink.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Đây là một bước khá quan trọng trong quy trình làm SEO, nó có tác động rất lớn tới độ uy tín cho Website của bạn, từ người dùng cho đến bộ máy tìm kiếm nên bước này các bạn phải làm hết sức cẩn thận và tỉ mỉ để tránh khỏi các thuật toán của Google. Bạn có thể tham khảo thêm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 tiêu chí đánh giá backlink chất lượng</a:t>
            </a:r>
            <a:r>
              <a:rPr lang="en-US" sz="1110" b="1" i="0">
                <a:solidFill>
                  <a:schemeClr val="dk1"/>
                </a:solidFill>
                <a:latin typeface="Calibri"/>
                <a:ea typeface="Calibri"/>
                <a:cs typeface="Calibri"/>
                <a:sym typeface="Calibri"/>
              </a:rPr>
              <a:t>.</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a:t/>
            </a:r>
            <a:br>
              <a:rPr lang="en-US" sz="1110"/>
            </a:br>
            <a:endParaRPr sz="1110"/>
          </a:p>
        </p:txBody>
      </p:sp>
      <p:sp>
        <p:nvSpPr>
          <p:cNvPr id="358" name="Google Shape;358;p34: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42223500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5: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p3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0" i="0">
                <a:solidFill>
                  <a:schemeClr val="dk1"/>
                </a:solidFill>
                <a:latin typeface="Calibri"/>
                <a:ea typeface="Calibri"/>
                <a:cs typeface="Calibri"/>
                <a:sym typeface="Calibri"/>
              </a:rPr>
              <a:t>Sau một quá trình các bạn thực hiện bốn giai đoạn trên, thì cũng đến lúc các bạn phải nhìn lại công việc một cách tổng thể để đưa ra những nhận dịnh, đánh giá và phán đoán cho các công việc đã đang và sẽ làm.</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Bạn sẽ kiểm tra lượng Traffic hàng ngày, thứ hạng của bộ từ khóa xem hệ thống từ khóa đó đang nằm ở vị trí nào, đã đạt yêu cầu so với tổng tiến độ mình đặt ra hay chưa.</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Dựa vào các phân tích Website của bạn để có thể dự đoán thứ hạng và cách làm mà bạn sẽ thực hiện nhằm cải thiện thứ hạng. Nếu cách làm của bạn đang thực hiện có hiệu quả tốt thì việc đưa ra phương án để nâng cao thứ hạng Website và xác định mục tiêu tiếp theo cho nó sẽ bớt đi phần nào khó khăn so với việc Website của bạn chưa có nhiều tiến triển sau khi đã hoàn thành bốn bước trên.</a:t>
            </a:r>
            <a:endParaRPr/>
          </a:p>
          <a:p>
            <a:pPr marL="0" lvl="0" indent="0" algn="l" rtl="0">
              <a:spcBef>
                <a:spcPts val="333"/>
              </a:spcBef>
              <a:spcAft>
                <a:spcPts val="0"/>
              </a:spcAft>
              <a:buNone/>
            </a:pPr>
            <a:r>
              <a:rPr lang="en-US" sz="1110"/>
              <a:t/>
            </a:r>
            <a:br>
              <a:rPr lang="en-US" sz="1110"/>
            </a:br>
            <a:endParaRPr sz="1110"/>
          </a:p>
        </p:txBody>
      </p:sp>
      <p:sp>
        <p:nvSpPr>
          <p:cNvPr id="366" name="Google Shape;366;p3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16104859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3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374" name="Google Shape;374;p36: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38010003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7: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3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marR="0" lvl="1" indent="0" algn="l" rtl="0">
              <a:lnSpc>
                <a:spcPct val="100000"/>
              </a:lnSpc>
              <a:spcBef>
                <a:spcPts val="0"/>
              </a:spcBef>
              <a:spcAft>
                <a:spcPts val="0"/>
              </a:spcAft>
              <a:buClr>
                <a:schemeClr val="dk1"/>
              </a:buClr>
              <a:buSzPts val="1200"/>
              <a:buFont typeface="Calibri"/>
              <a:buNone/>
            </a:pPr>
            <a:r>
              <a:rPr lang="en-US"/>
              <a:t>Hay nói cách khác, SEO là tập hợp những phương pháp nhằm nâng hạng (ranking) của một website trong danh sách trả về của Google, và nhờ đó người dùng sẽ dễ dàng tìm thấy website được SEO hơn khi tìm kiếm trên Google </a:t>
            </a:r>
            <a:endParaRPr/>
          </a:p>
          <a:p>
            <a:pPr marL="273050" lvl="1" indent="0" algn="l" rtl="0">
              <a:spcBef>
                <a:spcPts val="600"/>
              </a:spcBef>
              <a:spcAft>
                <a:spcPts val="0"/>
              </a:spcAft>
              <a:buNone/>
            </a:pPr>
            <a:r>
              <a:rPr lang="en-US"/>
              <a:t>Việc làm SEO một website</a:t>
            </a:r>
            <a:br>
              <a:rPr lang="en-US"/>
            </a:br>
            <a:r>
              <a:rPr lang="en-US"/>
              <a:t>cần phải đi kèm với việc nâng cao chất lượng website, tối ưu các tiêu chí đánh giá website của Google.</a:t>
            </a:r>
            <a:endParaRPr/>
          </a:p>
          <a:p>
            <a:pPr marL="273050" lvl="1" indent="0" algn="l" rtl="0">
              <a:spcBef>
                <a:spcPts val="600"/>
              </a:spcBef>
              <a:spcAft>
                <a:spcPts val="0"/>
              </a:spcAft>
              <a:buNone/>
            </a:pPr>
            <a:r>
              <a:rPr lang="en-US"/>
              <a:t> Trên thực tế tồn tại những phương pháp đánh lừa cách đánh giá website của Google (thường được gọi là Black Hat) để qua đó nâng thứ hạng website lên một cách nhanh chóng, nhưng dần theo thời gian sẽ bị công cụ tìm kiếm đó phát hiện, và khi đó, những website này sẽ bị đánh tụt thứ hạng, rất khó để có thể lấy lại thứ hạng đúng của mình. Điều này đặc biệt đúng với công cụ tìm kiếm Google một công cụ tìm kiếm với giải thuật liên tục được cải tiến, và một lực lượng phát triển hùng hậu </a:t>
            </a:r>
            <a:endParaRPr/>
          </a:p>
          <a:p>
            <a:pPr marL="0" marR="0" lvl="1" indent="0" algn="l" rtl="0">
              <a:lnSpc>
                <a:spcPct val="100000"/>
              </a:lnSpc>
              <a:spcBef>
                <a:spcPts val="360"/>
              </a:spcBef>
              <a:spcAft>
                <a:spcPts val="0"/>
              </a:spcAft>
              <a:buClr>
                <a:schemeClr val="dk1"/>
              </a:buClr>
              <a:buSzPts val="1200"/>
              <a:buFont typeface="Calibri"/>
              <a:buNone/>
            </a:pPr>
            <a:r>
              <a:rPr lang="en-US"/>
              <a:t/>
            </a:r>
            <a:br>
              <a:rPr lang="en-US"/>
            </a:br>
            <a:endParaRPr b="1"/>
          </a:p>
          <a:p>
            <a:pPr marL="0" lvl="0" indent="0" algn="l" rtl="0">
              <a:spcBef>
                <a:spcPts val="360"/>
              </a:spcBef>
              <a:spcAft>
                <a:spcPts val="0"/>
              </a:spcAft>
              <a:buNone/>
            </a:pPr>
            <a:endParaRPr/>
          </a:p>
        </p:txBody>
      </p:sp>
      <p:sp>
        <p:nvSpPr>
          <p:cNvPr id="382" name="Google Shape;382;p37: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41448036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39: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p3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0" i="0">
                <a:solidFill>
                  <a:schemeClr val="dk1"/>
                </a:solidFill>
                <a:latin typeface="Calibri"/>
                <a:ea typeface="Calibri"/>
                <a:cs typeface="Calibri"/>
                <a:sym typeface="Calibri"/>
              </a:rPr>
              <a:t>Theo kỹ thuật này, chuyên viên Marketing online sẽ dùng các chương trình như</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Google Adwords để mua các từ khóa phù hợp với sản phẩm, dịch vụ, các chiến</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dịch quảng bá… Khi người tiêu dùng tìm thông tin bằng các từ khóa có liên</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quan, thông tin của công ty bạn sẽ xuất hiện tại khu vực dành riêng cho quảng</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cáo trên trang kết quả.</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Đối với SEM, bạn phải thanh toán một khoản phí quảng cáo trên kênh công cụ</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tìm kiếm. Tuy nhiên, số tiền bỏ ra càng nhiều không có nghĩa mẫu quảng cáo</a:t>
            </a:r>
            <a:r>
              <a:rPr lang="en-US" sz="1110"/>
              <a:t>  </a:t>
            </a:r>
            <a:r>
              <a:rPr lang="en-US" sz="1110" b="0" i="0">
                <a:solidFill>
                  <a:schemeClr val="dk1"/>
                </a:solidFill>
                <a:latin typeface="Calibri"/>
                <a:ea typeface="Calibri"/>
                <a:cs typeface="Calibri"/>
                <a:sym typeface="Calibri"/>
              </a:rPr>
              <a:t>của bạn đạt được vị trí tối ưu. Nếu bạn và đối thủ cạnh tranh cùng mua một từ</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khóa để quảng cáo trên cùng một công cụ tìm kiếm ở cùng một vị trí, tùy vào khả</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năng chuyên môn của chuyên viên SEM, mức giá CPC (cost per click) của bạn</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và các đối thủ sẽ rất khác nhau.</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Một người chuyên viên Marketing online sẽ dựa trên kinh nghiệm, khả năng</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phân tích và phán đoán để thiết kế một chương trình SEM – từ việc chọn lựa từ</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khóa, phân loại từ khóa thích hợp, đến viết mẫu quảng cáo – trong mức chi phí</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cho phép nhưng vẫn tối đa hóa kết quả đạt được.</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SEM giúp tiết kiệm đến 50 – 80% chi phí marketing trực tuyến mà hiệu quả</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mang lại cao hơn so với các hình thức quảng cáo khác như đặt banner trên các</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trang web.</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Trên thực tế, SEO cần nhiều thời gian để thực hiện và duy trì, vì vậy để đạt</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được hiệu quả cao nhất trên các kênh công cụ tìm kiếm, các công ty thường</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thực hiện SEM song song với SEO.</a:t>
            </a:r>
            <a:r>
              <a:rPr lang="en-US" sz="1110"/>
              <a:t> </a:t>
            </a:r>
            <a:br>
              <a:rPr lang="en-US" sz="1110"/>
            </a:br>
            <a:r>
              <a:rPr lang="en-US" sz="1110"/>
              <a:t/>
            </a:r>
            <a:br>
              <a:rPr lang="en-US" sz="1110"/>
            </a:br>
            <a:endParaRPr sz="1110"/>
          </a:p>
        </p:txBody>
      </p:sp>
      <p:sp>
        <p:nvSpPr>
          <p:cNvPr id="390" name="Google Shape;390;p3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4528988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0: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4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0" i="0">
                <a:solidFill>
                  <a:schemeClr val="dk1"/>
                </a:solidFill>
                <a:latin typeface="Calibri"/>
                <a:ea typeface="Calibri"/>
                <a:cs typeface="Calibri"/>
                <a:sym typeface="Calibri"/>
              </a:rPr>
              <a:t>Theo kỹ thuật này, chuyên viên Marketing online sẽ dùng các chương trình như</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Google Adwords để mua các từ khóa phù hợp với sản phẩm, dịch vụ, các chiến</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dịch quảng bá… Khi người tiêu dùng tìm thông tin bằng các từ khóa có liên</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quan, thông tin của công ty bạn sẽ xuất hiện tại khu vực dành riêng cho quảng</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cáo trên trang kết quả.</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Đối với SEM, bạn phải thanh toán một khoản phí quảng cáo trên kênh công cụ</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tìm kiếm. Tuy nhiên, số tiền bỏ ra càng nhiều không có nghĩa mẫu quảng cáo</a:t>
            </a:r>
            <a:r>
              <a:rPr lang="en-US" sz="1110"/>
              <a:t>  </a:t>
            </a:r>
            <a:r>
              <a:rPr lang="en-US" sz="1110" b="0" i="0">
                <a:solidFill>
                  <a:schemeClr val="dk1"/>
                </a:solidFill>
                <a:latin typeface="Calibri"/>
                <a:ea typeface="Calibri"/>
                <a:cs typeface="Calibri"/>
                <a:sym typeface="Calibri"/>
              </a:rPr>
              <a:t>của bạn đạt được vị trí tối ưu. Nếu bạn và đối thủ cạnh tranh cùng mua một từ</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khóa để quảng cáo trên cùng một công cụ tìm kiếm ở cùng một vị trí, tùy vào khả</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năng chuyên môn của chuyên viên SEM, mức giá CPC (cost per click) của bạn</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và các đối thủ sẽ rất khác nhau.</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Một người chuyên viên Marketing online sẽ dựa trên kinh nghiệm, khả năng</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phân tích và phán đoán để thiết kế một chương trình SEM – từ việc chọn lựa từ</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khóa, phân loại từ khóa thích hợp, đến viết mẫu quảng cáo – trong mức chi phí</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cho phép nhưng vẫn tối đa hóa kết quả đạt được.</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SEM giúp tiết kiệm đến 50 – 80% chi phí marketing trực tuyến mà hiệu quả</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mang lại cao hơn so với các hình thức quảng cáo khác như đặt banner trên các</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trang web.</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Trên thực tế, SEO cần nhiều thời gian để thực hiện và duy trì, vì vậy để đạt</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được hiệu quả cao nhất trên các kênh công cụ tìm kiếm, các công ty thường</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thực hiện SEM song song với SEO.</a:t>
            </a:r>
            <a:r>
              <a:rPr lang="en-US" sz="1110"/>
              <a:t> </a:t>
            </a:r>
            <a:br>
              <a:rPr lang="en-US" sz="1110"/>
            </a:br>
            <a:r>
              <a:rPr lang="en-US" sz="1110"/>
              <a:t/>
            </a:r>
            <a:br>
              <a:rPr lang="en-US" sz="1110"/>
            </a:br>
            <a:endParaRPr sz="1110"/>
          </a:p>
        </p:txBody>
      </p:sp>
      <p:sp>
        <p:nvSpPr>
          <p:cNvPr id="398" name="Google Shape;398;p4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3926095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1" name="Google Shape;121;p4: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8842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1: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4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0" i="0">
                <a:solidFill>
                  <a:schemeClr val="dk1"/>
                </a:solidFill>
                <a:latin typeface="Calibri"/>
                <a:ea typeface="Calibri"/>
                <a:cs typeface="Calibri"/>
                <a:sym typeface="Calibri"/>
              </a:rPr>
              <a:t>Social Media Marketing (viết tắt là SMM): Tạm dịch là tiếp thị truyền thông trên</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các mạng xã hội. Social Media Marketing là một phương thức truyền thông đại</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chúng (xã hội) trên nền tảng các dịch vụ trực tuyến – tức là những trang web</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trên Internet. Người dùng tạo ra những sản phẩm truyền thông như: tin, bài, hình</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ảnh, video clips… sau đó xuất bản trên Internet thông qua các mạng xã hội hay</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các diễn đàn, các blog… Các tin, bài này được cộng đồng mạng chia sẻ và phản</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hồi (bình luận) nên luôn có tính đối thoại. Đây là một xu hướng truyền thông mới</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khác hẳn với truyền thông đại chúng trước đây</a:t>
            </a:r>
            <a:r>
              <a:rPr lang="en-US" sz="1110"/>
              <a:t> </a:t>
            </a:r>
            <a:br>
              <a:rPr lang="en-US" sz="1110"/>
            </a:br>
            <a:endParaRPr sz="1110"/>
          </a:p>
        </p:txBody>
      </p:sp>
      <p:sp>
        <p:nvSpPr>
          <p:cNvPr id="406" name="Google Shape;406;p4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4057628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p4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0" i="1">
                <a:solidFill>
                  <a:schemeClr val="dk1"/>
                </a:solidFill>
                <a:latin typeface="Calibri"/>
                <a:ea typeface="Calibri"/>
                <a:cs typeface="Calibri"/>
                <a:sym typeface="Calibri"/>
              </a:rPr>
              <a:t>Đặc điểm nổi bật của Social Media Marketing</a:t>
            </a:r>
            <a:br>
              <a:rPr lang="en-US" sz="1110" b="0" i="1">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 Social Media Marketing được xây dựng dựa trên nền tảng sự liên kết nội</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dung, mà ở đó diễn ra một quá trình đối thoại từ nhiều phía, không phải</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độc thoại từ nhà sản xuất.</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 Social Media Marketing là một quá trình truyền thông chậm. Hiệu quả</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chiến dịch được tích lũy theo thời gian.</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 Và quan trọng hơn hết, Social Media Marketing KHÔNG PHẢI LÀ</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TRUYỀN THÔNG ĐẠI CHÚNG, bởi nó hoạt động dựa trên ba yếu tố: Sự</a:t>
            </a:r>
            <a:br>
              <a:rPr lang="en-US" sz="1110" b="0" i="0">
                <a:solidFill>
                  <a:schemeClr val="dk1"/>
                </a:solidFill>
                <a:latin typeface="Calibri"/>
                <a:ea typeface="Calibri"/>
                <a:cs typeface="Calibri"/>
                <a:sym typeface="Calibri"/>
              </a:rPr>
            </a:br>
            <a:r>
              <a:rPr lang="en-US" sz="1110" b="0" i="0">
                <a:solidFill>
                  <a:schemeClr val="dk1"/>
                </a:solidFill>
                <a:latin typeface="Calibri"/>
                <a:ea typeface="Calibri"/>
                <a:cs typeface="Calibri"/>
                <a:sym typeface="Calibri"/>
              </a:rPr>
              <a:t>tham gia, kết nối và mối liên hệ.</a:t>
            </a:r>
            <a:r>
              <a:rPr lang="en-US" sz="1110"/>
              <a:t> </a:t>
            </a:r>
            <a:br>
              <a:rPr lang="en-US" sz="1110"/>
            </a:br>
            <a:endParaRPr sz="1110"/>
          </a:p>
        </p:txBody>
      </p:sp>
      <p:sp>
        <p:nvSpPr>
          <p:cNvPr id="414" name="Google Shape;414;p4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2642530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43: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p4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422" name="Google Shape;422;p43: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20954309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44: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4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431" name="Google Shape;431;p44: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32486420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45: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p4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440" name="Google Shape;440;p4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9392538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4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4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448" name="Google Shape;448;p46: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37080489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47: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p4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456" name="Google Shape;456;p47: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37788213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8: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4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464" name="Google Shape;464;p48: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14875523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49: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4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472" name="Google Shape;472;p4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7044315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0: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480" name="Google Shape;480;p5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3280868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6: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0" name="Google Shape;130;p1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14501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51: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5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488" name="Google Shape;488;p5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33906188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5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5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496" name="Google Shape;496;p5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17278355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53: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p5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504" name="Google Shape;504;p53: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31833421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54: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1" name="Google Shape;511;p5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512" name="Google Shape;512;p54: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19566753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55: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p5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520" name="Google Shape;520;p5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31244989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5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p5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528" name="Google Shape;528;p56: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extLst>
      <p:ext uri="{BB962C8B-B14F-4D97-AF65-F5344CB8AC3E}">
        <p14:creationId xmlns:p14="http://schemas.microsoft.com/office/powerpoint/2010/main" val="2472451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57: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p5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536" name="Google Shape;536;p57: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9180471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58: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Google Shape;543;p5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544" name="Google Shape;544;p58: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extLst>
      <p:ext uri="{BB962C8B-B14F-4D97-AF65-F5344CB8AC3E}">
        <p14:creationId xmlns:p14="http://schemas.microsoft.com/office/powerpoint/2010/main" val="9031167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59: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1" name="Google Shape;551;p5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552" name="Google Shape;552;p5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extLst>
      <p:ext uri="{BB962C8B-B14F-4D97-AF65-F5344CB8AC3E}">
        <p14:creationId xmlns:p14="http://schemas.microsoft.com/office/powerpoint/2010/main" val="22538352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60: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p6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560" name="Google Shape;560;p6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extLst>
      <p:ext uri="{BB962C8B-B14F-4D97-AF65-F5344CB8AC3E}">
        <p14:creationId xmlns:p14="http://schemas.microsoft.com/office/powerpoint/2010/main" val="916364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7" name="Google Shape;137;p5: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91917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61: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7" name="Google Shape;567;p6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568" name="Google Shape;568;p6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29716756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6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 name="Google Shape;575;p6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576" name="Google Shape;576;p6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extLst>
      <p:ext uri="{BB962C8B-B14F-4D97-AF65-F5344CB8AC3E}">
        <p14:creationId xmlns:p14="http://schemas.microsoft.com/office/powerpoint/2010/main" val="19539748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63: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p6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584" name="Google Shape;584;p63: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extLst>
      <p:ext uri="{BB962C8B-B14F-4D97-AF65-F5344CB8AC3E}">
        <p14:creationId xmlns:p14="http://schemas.microsoft.com/office/powerpoint/2010/main" val="13398782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64: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2" name="Google Shape;592;p6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593" name="Google Shape;593;p64: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extLst>
      <p:ext uri="{BB962C8B-B14F-4D97-AF65-F5344CB8AC3E}">
        <p14:creationId xmlns:p14="http://schemas.microsoft.com/office/powerpoint/2010/main" val="41993893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65: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Google Shape;600;p6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601" name="Google Shape;601;p6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extLst>
      <p:ext uri="{BB962C8B-B14F-4D97-AF65-F5344CB8AC3E}">
        <p14:creationId xmlns:p14="http://schemas.microsoft.com/office/powerpoint/2010/main" val="38055900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6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p6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609" name="Google Shape;609;p66: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extLst>
      <p:ext uri="{BB962C8B-B14F-4D97-AF65-F5344CB8AC3E}">
        <p14:creationId xmlns:p14="http://schemas.microsoft.com/office/powerpoint/2010/main" val="37945000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67: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6" name="Google Shape;616;p6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617" name="Google Shape;617;p67: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extLst>
      <p:ext uri="{BB962C8B-B14F-4D97-AF65-F5344CB8AC3E}">
        <p14:creationId xmlns:p14="http://schemas.microsoft.com/office/powerpoint/2010/main" val="42085149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68: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5" name="Google Shape;625;p6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626" name="Google Shape;626;p68: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extLst>
      <p:ext uri="{BB962C8B-B14F-4D97-AF65-F5344CB8AC3E}">
        <p14:creationId xmlns:p14="http://schemas.microsoft.com/office/powerpoint/2010/main" val="1743535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69: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p6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635" name="Google Shape;635;p6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extLst>
      <p:ext uri="{BB962C8B-B14F-4D97-AF65-F5344CB8AC3E}">
        <p14:creationId xmlns:p14="http://schemas.microsoft.com/office/powerpoint/2010/main" val="26522076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70: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3" name="Google Shape;643;p7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644" name="Google Shape;644;p7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extLst>
      <p:ext uri="{BB962C8B-B14F-4D97-AF65-F5344CB8AC3E}">
        <p14:creationId xmlns:p14="http://schemas.microsoft.com/office/powerpoint/2010/main" val="3925529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4" name="Google Shape;144;p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22742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71: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Google Shape;652;p7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653" name="Google Shape;653;p7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34816386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7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2" name="Google Shape;662;p7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663" name="Google Shape;663;p7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extLst>
      <p:ext uri="{BB962C8B-B14F-4D97-AF65-F5344CB8AC3E}">
        <p14:creationId xmlns:p14="http://schemas.microsoft.com/office/powerpoint/2010/main" val="4988592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73: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7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673" name="Google Shape;673;p73: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extLst>
      <p:ext uri="{BB962C8B-B14F-4D97-AF65-F5344CB8AC3E}">
        <p14:creationId xmlns:p14="http://schemas.microsoft.com/office/powerpoint/2010/main" val="25657993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74: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7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682" name="Google Shape;682;p74: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a:p>
        </p:txBody>
      </p:sp>
    </p:spTree>
    <p:extLst>
      <p:ext uri="{BB962C8B-B14F-4D97-AF65-F5344CB8AC3E}">
        <p14:creationId xmlns:p14="http://schemas.microsoft.com/office/powerpoint/2010/main" val="12665638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75: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0" name="Google Shape;690;p7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691" name="Google Shape;691;p7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extLst>
      <p:ext uri="{BB962C8B-B14F-4D97-AF65-F5344CB8AC3E}">
        <p14:creationId xmlns:p14="http://schemas.microsoft.com/office/powerpoint/2010/main" val="30131628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7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7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700" name="Google Shape;700;p76: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extLst>
      <p:ext uri="{BB962C8B-B14F-4D97-AF65-F5344CB8AC3E}">
        <p14:creationId xmlns:p14="http://schemas.microsoft.com/office/powerpoint/2010/main" val="26347587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77: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p7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709" name="Google Shape;709;p77: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76</a:t>
            </a:fld>
            <a:endParaRPr/>
          </a:p>
        </p:txBody>
      </p:sp>
    </p:spTree>
    <p:extLst>
      <p:ext uri="{BB962C8B-B14F-4D97-AF65-F5344CB8AC3E}">
        <p14:creationId xmlns:p14="http://schemas.microsoft.com/office/powerpoint/2010/main" val="677658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78: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p7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718" name="Google Shape;718;p78: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77</a:t>
            </a:fld>
            <a:endParaRPr/>
          </a:p>
        </p:txBody>
      </p:sp>
    </p:spTree>
    <p:extLst>
      <p:ext uri="{BB962C8B-B14F-4D97-AF65-F5344CB8AC3E}">
        <p14:creationId xmlns:p14="http://schemas.microsoft.com/office/powerpoint/2010/main" val="7944914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79: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7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727" name="Google Shape;727;p7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78</a:t>
            </a:fld>
            <a:endParaRPr/>
          </a:p>
        </p:txBody>
      </p:sp>
    </p:spTree>
    <p:extLst>
      <p:ext uri="{BB962C8B-B14F-4D97-AF65-F5344CB8AC3E}">
        <p14:creationId xmlns:p14="http://schemas.microsoft.com/office/powerpoint/2010/main" val="17972142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80: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5" name="Google Shape;735;p8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736" name="Google Shape;736;p8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79</a:t>
            </a:fld>
            <a:endParaRPr/>
          </a:p>
        </p:txBody>
      </p:sp>
    </p:spTree>
    <p:extLst>
      <p:ext uri="{BB962C8B-B14F-4D97-AF65-F5344CB8AC3E}">
        <p14:creationId xmlns:p14="http://schemas.microsoft.com/office/powerpoint/2010/main" val="51834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2" name="Google Shape;152;p7: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13156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81: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4" name="Google Shape;744;p8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10" b="1" i="0">
                <a:solidFill>
                  <a:schemeClr val="dk1"/>
                </a:solidFill>
                <a:latin typeface="Calibri"/>
                <a:ea typeface="Calibri"/>
                <a:cs typeface="Calibri"/>
                <a:sym typeface="Calibri"/>
              </a:rPr>
              <a:t>6. Tối ưu lại nội dung và back link</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Việc tối ưu Website lần hai này rất quan trọng trong việc duy trì và đẩy mạnh thứ hạng của Website trong bảng xếp hạng Google.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Công việc này bao gồm việc bạn sửa chữa chăm sóc lại nội dung các bài viết trên Website, các bài làm trong quá trình thực hiện công việc quảng bá… và hệ thống Backlink, việc chăm sóc Backlink bao gồm các quy trình bảo dưỡng, sửa chữa, duy trì và làm mới. Theo đó bạn phải loại bỏ các link kém chất lượng, khôi phục sửa chữa các link đang hoạt động cho nó trở nên tốt hơn góp phần nâng cao tính hiệu quả trong công tác quảng bá và tăng uy tín cho Website.</a:t>
            </a:r>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Cách kiểm tra và loại bỏ link kém chất lượng tôi có chia sẻ trong bài viết: </a:t>
            </a:r>
            <a:r>
              <a:rPr lang="en-US" sz="111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Cách khắc phục tác vụ thủ công – Google Manual Actions</a:t>
            </a:r>
            <a:endParaRPr sz="1110" b="0" i="0">
              <a:solidFill>
                <a:schemeClr val="dk1"/>
              </a:solidFill>
              <a:latin typeface="Calibri"/>
              <a:ea typeface="Calibri"/>
              <a:cs typeface="Calibri"/>
              <a:sym typeface="Calibri"/>
            </a:endParaRPr>
          </a:p>
          <a:p>
            <a:pPr marL="0" lvl="0" indent="0" algn="l" rtl="0">
              <a:spcBef>
                <a:spcPts val="333"/>
              </a:spcBef>
              <a:spcAft>
                <a:spcPts val="0"/>
              </a:spcAft>
              <a:buNone/>
            </a:pPr>
            <a:r>
              <a:rPr lang="en-US" sz="1110" b="0" i="0">
                <a:solidFill>
                  <a:schemeClr val="dk1"/>
                </a:solidFill>
                <a:latin typeface="Calibri"/>
                <a:ea typeface="Calibri"/>
                <a:cs typeface="Calibri"/>
                <a:sym typeface="Calibri"/>
              </a:rPr>
              <a:t>Trên đây là bài viết sơ lược về quy trình thực hiện một dự án SEO cho một Website mà tôi muốn chia sẻ với các bạn với mong muốn phần nào giúp các bạn Newbie nắm bắt được tổng thể cách thức cải thiện thứ hạng cho Website của mình trên bảng xếp hạng kết quả tìm kiếm.</a:t>
            </a:r>
            <a:endParaRPr/>
          </a:p>
          <a:p>
            <a:pPr marL="0" lvl="0" indent="0" algn="l" rtl="0">
              <a:spcBef>
                <a:spcPts val="333"/>
              </a:spcBef>
              <a:spcAft>
                <a:spcPts val="0"/>
              </a:spcAft>
              <a:buNone/>
            </a:pPr>
            <a:r>
              <a:rPr lang="en-US" sz="1110"/>
              <a:t/>
            </a:r>
            <a:br>
              <a:rPr lang="en-US" sz="1110"/>
            </a:br>
            <a:endParaRPr sz="1110"/>
          </a:p>
        </p:txBody>
      </p:sp>
      <p:sp>
        <p:nvSpPr>
          <p:cNvPr id="745" name="Google Shape;745;p8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80</a:t>
            </a:fld>
            <a:endParaRPr/>
          </a:p>
        </p:txBody>
      </p:sp>
    </p:spTree>
    <p:extLst>
      <p:ext uri="{BB962C8B-B14F-4D97-AF65-F5344CB8AC3E}">
        <p14:creationId xmlns:p14="http://schemas.microsoft.com/office/powerpoint/2010/main" val="9475578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8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p8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754" name="Google Shape;754;p8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81</a:t>
            </a:fld>
            <a:endParaRPr/>
          </a:p>
        </p:txBody>
      </p:sp>
    </p:spTree>
    <p:extLst>
      <p:ext uri="{BB962C8B-B14F-4D97-AF65-F5344CB8AC3E}">
        <p14:creationId xmlns:p14="http://schemas.microsoft.com/office/powerpoint/2010/main" val="28515416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83: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p8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763" name="Google Shape;763;p83: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82</a:t>
            </a:fld>
            <a:endParaRPr/>
          </a:p>
        </p:txBody>
      </p:sp>
    </p:spTree>
    <p:extLst>
      <p:ext uri="{BB962C8B-B14F-4D97-AF65-F5344CB8AC3E}">
        <p14:creationId xmlns:p14="http://schemas.microsoft.com/office/powerpoint/2010/main" val="5109907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84: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1" name="Google Shape;771;p8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772" name="Google Shape;772;p84: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83</a:t>
            </a:fld>
            <a:endParaRPr/>
          </a:p>
        </p:txBody>
      </p:sp>
    </p:spTree>
    <p:extLst>
      <p:ext uri="{BB962C8B-B14F-4D97-AF65-F5344CB8AC3E}">
        <p14:creationId xmlns:p14="http://schemas.microsoft.com/office/powerpoint/2010/main" val="19652611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85: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p8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781" name="Google Shape;781;p8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84</a:t>
            </a:fld>
            <a:endParaRPr/>
          </a:p>
        </p:txBody>
      </p:sp>
    </p:spTree>
    <p:extLst>
      <p:ext uri="{BB962C8B-B14F-4D97-AF65-F5344CB8AC3E}">
        <p14:creationId xmlns:p14="http://schemas.microsoft.com/office/powerpoint/2010/main" val="18402373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8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p8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790" name="Google Shape;790;p86: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85</a:t>
            </a:fld>
            <a:endParaRPr/>
          </a:p>
        </p:txBody>
      </p:sp>
    </p:spTree>
    <p:extLst>
      <p:ext uri="{BB962C8B-B14F-4D97-AF65-F5344CB8AC3E}">
        <p14:creationId xmlns:p14="http://schemas.microsoft.com/office/powerpoint/2010/main" val="1323595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87: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8" name="Google Shape;798;p8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799" name="Google Shape;799;p87: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86</a:t>
            </a:fld>
            <a:endParaRPr/>
          </a:p>
        </p:txBody>
      </p:sp>
    </p:spTree>
    <p:extLst>
      <p:ext uri="{BB962C8B-B14F-4D97-AF65-F5344CB8AC3E}">
        <p14:creationId xmlns:p14="http://schemas.microsoft.com/office/powerpoint/2010/main" val="12063160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88: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8" name="Google Shape;808;p8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809" name="Google Shape;809;p88: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87</a:t>
            </a:fld>
            <a:endParaRPr/>
          </a:p>
        </p:txBody>
      </p:sp>
    </p:spTree>
    <p:extLst>
      <p:ext uri="{BB962C8B-B14F-4D97-AF65-F5344CB8AC3E}">
        <p14:creationId xmlns:p14="http://schemas.microsoft.com/office/powerpoint/2010/main" val="39602423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89: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6" name="Google Shape;816;p8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817" name="Google Shape;817;p8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88</a:t>
            </a:fld>
            <a:endParaRPr/>
          </a:p>
        </p:txBody>
      </p:sp>
    </p:spTree>
    <p:extLst>
      <p:ext uri="{BB962C8B-B14F-4D97-AF65-F5344CB8AC3E}">
        <p14:creationId xmlns:p14="http://schemas.microsoft.com/office/powerpoint/2010/main" val="29229426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90: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5" name="Google Shape;825;p9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826" name="Google Shape;826;p9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89</a:t>
            </a:fld>
            <a:endParaRPr/>
          </a:p>
        </p:txBody>
      </p:sp>
    </p:spTree>
    <p:extLst>
      <p:ext uri="{BB962C8B-B14F-4D97-AF65-F5344CB8AC3E}">
        <p14:creationId xmlns:p14="http://schemas.microsoft.com/office/powerpoint/2010/main" val="3862191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txBox="1">
            <a:spLocks noGrp="1"/>
          </p:cNvSpPr>
          <p:nvPr>
            <p:ph type="body" idx="1"/>
          </p:nvPr>
        </p:nvSpPr>
        <p:spPr>
          <a:xfrm>
            <a:off x="679450" y="4691063"/>
            <a:ext cx="5438775" cy="4443412"/>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0" name="Google Shape;160;p8: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19285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91: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3" name="Google Shape;833;p91: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834" name="Google Shape;834;p91: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90</a:t>
            </a:fld>
            <a:endParaRPr/>
          </a:p>
        </p:txBody>
      </p:sp>
    </p:spTree>
    <p:extLst>
      <p:ext uri="{BB962C8B-B14F-4D97-AF65-F5344CB8AC3E}">
        <p14:creationId xmlns:p14="http://schemas.microsoft.com/office/powerpoint/2010/main" val="19423551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92: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1" name="Google Shape;841;p92: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842" name="Google Shape;842;p92: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91</a:t>
            </a:fld>
            <a:endParaRPr/>
          </a:p>
        </p:txBody>
      </p:sp>
    </p:spTree>
    <p:extLst>
      <p:ext uri="{BB962C8B-B14F-4D97-AF65-F5344CB8AC3E}">
        <p14:creationId xmlns:p14="http://schemas.microsoft.com/office/powerpoint/2010/main" val="28319395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93: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9" name="Google Shape;849;p93: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850" name="Google Shape;850;p93: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92</a:t>
            </a:fld>
            <a:endParaRPr/>
          </a:p>
        </p:txBody>
      </p:sp>
    </p:spTree>
    <p:extLst>
      <p:ext uri="{BB962C8B-B14F-4D97-AF65-F5344CB8AC3E}">
        <p14:creationId xmlns:p14="http://schemas.microsoft.com/office/powerpoint/2010/main" val="30378684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94: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 name="Google Shape;857;p94: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858" name="Google Shape;858;p94: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93</a:t>
            </a:fld>
            <a:endParaRPr/>
          </a:p>
        </p:txBody>
      </p:sp>
    </p:spTree>
    <p:extLst>
      <p:ext uri="{BB962C8B-B14F-4D97-AF65-F5344CB8AC3E}">
        <p14:creationId xmlns:p14="http://schemas.microsoft.com/office/powerpoint/2010/main" val="14630541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95: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5" name="Google Shape;865;p95: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866" name="Google Shape;866;p95: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94</a:t>
            </a:fld>
            <a:endParaRPr/>
          </a:p>
        </p:txBody>
      </p:sp>
    </p:spTree>
    <p:extLst>
      <p:ext uri="{BB962C8B-B14F-4D97-AF65-F5344CB8AC3E}">
        <p14:creationId xmlns:p14="http://schemas.microsoft.com/office/powerpoint/2010/main" val="21372107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96: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96: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874" name="Google Shape;874;p96: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95</a:t>
            </a:fld>
            <a:endParaRPr/>
          </a:p>
        </p:txBody>
      </p:sp>
    </p:spTree>
    <p:extLst>
      <p:ext uri="{BB962C8B-B14F-4D97-AF65-F5344CB8AC3E}">
        <p14:creationId xmlns:p14="http://schemas.microsoft.com/office/powerpoint/2010/main" val="37233818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97: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1" name="Google Shape;881;p97: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882" name="Google Shape;882;p97: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96</a:t>
            </a:fld>
            <a:endParaRPr/>
          </a:p>
        </p:txBody>
      </p:sp>
    </p:spTree>
    <p:extLst>
      <p:ext uri="{BB962C8B-B14F-4D97-AF65-F5344CB8AC3E}">
        <p14:creationId xmlns:p14="http://schemas.microsoft.com/office/powerpoint/2010/main" val="8186077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98: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9" name="Google Shape;889;p98: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890" name="Google Shape;890;p98: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97</a:t>
            </a:fld>
            <a:endParaRPr/>
          </a:p>
        </p:txBody>
      </p:sp>
    </p:spTree>
    <p:extLst>
      <p:ext uri="{BB962C8B-B14F-4D97-AF65-F5344CB8AC3E}">
        <p14:creationId xmlns:p14="http://schemas.microsoft.com/office/powerpoint/2010/main" val="38113107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99: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8" name="Google Shape;898;p99: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899" name="Google Shape;899;p99: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98</a:t>
            </a:fld>
            <a:endParaRPr/>
          </a:p>
        </p:txBody>
      </p:sp>
    </p:spTree>
    <p:extLst>
      <p:ext uri="{BB962C8B-B14F-4D97-AF65-F5344CB8AC3E}">
        <p14:creationId xmlns:p14="http://schemas.microsoft.com/office/powerpoint/2010/main" val="6595555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100:notes"/>
          <p:cNvSpPr>
            <a:spLocks noGrp="1" noRot="1" noChangeAspect="1"/>
          </p:cNvSpPr>
          <p:nvPr>
            <p:ph type="sldImg" idx="2"/>
          </p:nvPr>
        </p:nvSpPr>
        <p:spPr>
          <a:xfrm>
            <a:off x="931863" y="741363"/>
            <a:ext cx="4933950" cy="3702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8" name="Google Shape;908;p100:notes"/>
          <p:cNvSpPr txBox="1">
            <a:spLocks noGrp="1"/>
          </p:cNvSpPr>
          <p:nvPr>
            <p:ph type="body" idx="1"/>
          </p:nvPr>
        </p:nvSpPr>
        <p:spPr>
          <a:xfrm>
            <a:off x="679450" y="4691063"/>
            <a:ext cx="5438775" cy="44434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1110"/>
          </a:p>
        </p:txBody>
      </p:sp>
      <p:sp>
        <p:nvSpPr>
          <p:cNvPr id="909" name="Google Shape;909;p100:notes"/>
          <p:cNvSpPr txBox="1">
            <a:spLocks noGrp="1"/>
          </p:cNvSpPr>
          <p:nvPr>
            <p:ph type="sldNum" idx="12"/>
          </p:nvPr>
        </p:nvSpPr>
        <p:spPr>
          <a:xfrm>
            <a:off x="3849688" y="9378950"/>
            <a:ext cx="2946400" cy="493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99</a:t>
            </a:fld>
            <a:endParaRPr/>
          </a:p>
        </p:txBody>
      </p:sp>
    </p:spTree>
    <p:extLst>
      <p:ext uri="{BB962C8B-B14F-4D97-AF65-F5344CB8AC3E}">
        <p14:creationId xmlns:p14="http://schemas.microsoft.com/office/powerpoint/2010/main" val="7799999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8"/>
        <p:cNvGrpSpPr/>
        <p:nvPr/>
      </p:nvGrpSpPr>
      <p:grpSpPr>
        <a:xfrm>
          <a:off x="0" y="0"/>
          <a:ext cx="0" cy="0"/>
          <a:chOff x="0" y="0"/>
          <a:chExt cx="0" cy="0"/>
        </a:xfrm>
      </p:grpSpPr>
      <p:sp>
        <p:nvSpPr>
          <p:cNvPr id="19" name="Google Shape;19;p221"/>
          <p:cNvSpPr txBox="1">
            <a:spLocks noGrp="1"/>
          </p:cNvSpPr>
          <p:nvPr>
            <p:ph type="dt" idx="10"/>
          </p:nvPr>
        </p:nvSpPr>
        <p:spPr>
          <a:xfrm>
            <a:off x="6400800" y="6354763"/>
            <a:ext cx="2286000" cy="366712"/>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21"/>
          <p:cNvSpPr txBox="1">
            <a:spLocks noGrp="1"/>
          </p:cNvSpPr>
          <p:nvPr>
            <p:ph type="ftr" idx="11"/>
          </p:nvPr>
        </p:nvSpPr>
        <p:spPr>
          <a:xfrm>
            <a:off x="2898775" y="6354763"/>
            <a:ext cx="3475038" cy="366712"/>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1" name="Google Shape;21;p221"/>
          <p:cNvPicPr preferRelativeResize="0"/>
          <p:nvPr/>
        </p:nvPicPr>
        <p:blipFill rotWithShape="1">
          <a:blip r:embed="rId2">
            <a:alphaModFix/>
          </a:blip>
          <a:srcRect/>
          <a:stretch/>
        </p:blipFill>
        <p:spPr>
          <a:xfrm>
            <a:off x="76200" y="4114800"/>
            <a:ext cx="3985098" cy="195262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230"/>
          <p:cNvSpPr txBox="1">
            <a:spLocks noGrp="1"/>
          </p:cNvSpPr>
          <p:nvPr>
            <p:ph type="title"/>
          </p:nvPr>
        </p:nvSpPr>
        <p:spPr>
          <a:xfrm>
            <a:off x="457200" y="152400"/>
            <a:ext cx="8229600" cy="9906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30"/>
          <p:cNvSpPr txBox="1">
            <a:spLocks noGrp="1"/>
          </p:cNvSpPr>
          <p:nvPr>
            <p:ph type="body" idx="1"/>
          </p:nvPr>
        </p:nvSpPr>
        <p:spPr>
          <a:xfrm rot="5400000">
            <a:off x="2116931" y="-440531"/>
            <a:ext cx="4910138" cy="8229600"/>
          </a:xfrm>
          <a:prstGeom prst="rect">
            <a:avLst/>
          </a:prstGeom>
          <a:noFill/>
          <a:ln>
            <a:noFill/>
          </a:ln>
        </p:spPr>
        <p:txBody>
          <a:bodyPr spcFirstLastPara="1" wrap="square" lIns="91425" tIns="45700" rIns="91425" bIns="45700" anchor="t" anchorCtr="0">
            <a:noAutofit/>
          </a:bodyPr>
          <a:lstStyle>
            <a:lvl1pPr marL="457200" lvl="0" indent="-354076" algn="l">
              <a:spcBef>
                <a:spcPts val="600"/>
              </a:spcBef>
              <a:spcAft>
                <a:spcPts val="0"/>
              </a:spcAft>
              <a:buSzPts val="1976"/>
              <a:buChar char="🞂"/>
              <a:defRPr>
                <a:latin typeface="Arial"/>
                <a:ea typeface="Arial"/>
                <a:cs typeface="Arial"/>
                <a:sym typeface="Arial"/>
              </a:defRPr>
            </a:lvl1pPr>
            <a:lvl2pPr marL="914400" lvl="1" indent="-339597" algn="l">
              <a:spcBef>
                <a:spcPts val="500"/>
              </a:spcBef>
              <a:spcAft>
                <a:spcPts val="0"/>
              </a:spcAft>
              <a:buSzPts val="1748"/>
              <a:buChar char="🞂"/>
              <a:defRPr>
                <a:latin typeface="Arial"/>
                <a:ea typeface="Arial"/>
                <a:cs typeface="Arial"/>
                <a:sym typeface="Arial"/>
              </a:defRPr>
            </a:lvl2pPr>
            <a:lvl3pPr marL="1371600" lvl="2" indent="-325119" algn="l">
              <a:spcBef>
                <a:spcPts val="500"/>
              </a:spcBef>
              <a:spcAft>
                <a:spcPts val="0"/>
              </a:spcAft>
              <a:buSzPts val="1520"/>
              <a:buChar char="🞂"/>
              <a:defRPr>
                <a:latin typeface="Arial"/>
                <a:ea typeface="Arial"/>
                <a:cs typeface="Arial"/>
                <a:sym typeface="Arial"/>
              </a:defRPr>
            </a:lvl3pPr>
            <a:lvl4pPr marL="1828800" lvl="3" indent="-317500" algn="l">
              <a:spcBef>
                <a:spcPts val="400"/>
              </a:spcBef>
              <a:spcAft>
                <a:spcPts val="0"/>
              </a:spcAft>
              <a:buSzPts val="1400"/>
              <a:buChar char="◻"/>
              <a:defRPr>
                <a:latin typeface="Arial"/>
                <a:ea typeface="Arial"/>
                <a:cs typeface="Arial"/>
                <a:sym typeface="Arial"/>
              </a:defRPr>
            </a:lvl4pPr>
            <a:lvl5pPr marL="2286000" lvl="4" indent="-299720" algn="l">
              <a:spcBef>
                <a:spcPts val="300"/>
              </a:spcBef>
              <a:spcAft>
                <a:spcPts val="0"/>
              </a:spcAft>
              <a:buSzPts val="1120"/>
              <a:buChar char="◻"/>
              <a:defRPr>
                <a:latin typeface="Arial"/>
                <a:ea typeface="Arial"/>
                <a:cs typeface="Arial"/>
                <a:sym typeface="Arial"/>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85" name="Google Shape;85;p230"/>
          <p:cNvSpPr txBox="1">
            <a:spLocks noGrp="1"/>
          </p:cNvSpPr>
          <p:nvPr>
            <p:ph type="dt" idx="10"/>
          </p:nvPr>
        </p:nvSpPr>
        <p:spPr>
          <a:xfrm>
            <a:off x="6400800" y="6356350"/>
            <a:ext cx="2289175"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30"/>
          <p:cNvSpPr txBox="1">
            <a:spLocks noGrp="1"/>
          </p:cNvSpPr>
          <p:nvPr>
            <p:ph type="ftr" idx="11"/>
          </p:nvPr>
        </p:nvSpPr>
        <p:spPr>
          <a:xfrm>
            <a:off x="2898775" y="6356350"/>
            <a:ext cx="3505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30"/>
          <p:cNvSpPr txBox="1">
            <a:spLocks noGrp="1"/>
          </p:cNvSpPr>
          <p:nvPr>
            <p:ph type="sldNum" idx="12"/>
          </p:nvPr>
        </p:nvSpPr>
        <p:spPr>
          <a:xfrm>
            <a:off x="612775" y="6356350"/>
            <a:ext cx="1981200"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1400">
                <a:solidFill>
                  <a:schemeClr val="dk2"/>
                </a:solidFill>
                <a:latin typeface="Gill Sans"/>
                <a:ea typeface="Gill Sans"/>
                <a:cs typeface="Gill Sans"/>
                <a:sym typeface="Gill Sans"/>
              </a:defRPr>
            </a:lvl1pPr>
            <a:lvl2pPr marL="0" lvl="1" indent="0" algn="l">
              <a:spcBef>
                <a:spcPts val="0"/>
              </a:spcBef>
              <a:spcAft>
                <a:spcPts val="0"/>
              </a:spcAft>
              <a:buNone/>
              <a:defRPr sz="1400">
                <a:solidFill>
                  <a:schemeClr val="dk2"/>
                </a:solidFill>
                <a:latin typeface="Gill Sans"/>
                <a:ea typeface="Gill Sans"/>
                <a:cs typeface="Gill Sans"/>
                <a:sym typeface="Gill Sans"/>
              </a:defRPr>
            </a:lvl2pPr>
            <a:lvl3pPr marL="0" lvl="2" indent="0" algn="l">
              <a:spcBef>
                <a:spcPts val="0"/>
              </a:spcBef>
              <a:spcAft>
                <a:spcPts val="0"/>
              </a:spcAft>
              <a:buNone/>
              <a:defRPr sz="1400">
                <a:solidFill>
                  <a:schemeClr val="dk2"/>
                </a:solidFill>
                <a:latin typeface="Gill Sans"/>
                <a:ea typeface="Gill Sans"/>
                <a:cs typeface="Gill Sans"/>
                <a:sym typeface="Gill Sans"/>
              </a:defRPr>
            </a:lvl3pPr>
            <a:lvl4pPr marL="0" lvl="3" indent="0" algn="l">
              <a:spcBef>
                <a:spcPts val="0"/>
              </a:spcBef>
              <a:spcAft>
                <a:spcPts val="0"/>
              </a:spcAft>
              <a:buNone/>
              <a:defRPr sz="1400">
                <a:solidFill>
                  <a:schemeClr val="dk2"/>
                </a:solidFill>
                <a:latin typeface="Gill Sans"/>
                <a:ea typeface="Gill Sans"/>
                <a:cs typeface="Gill Sans"/>
                <a:sym typeface="Gill Sans"/>
              </a:defRPr>
            </a:lvl4pPr>
            <a:lvl5pPr marL="0" lvl="4" indent="0" algn="l">
              <a:spcBef>
                <a:spcPts val="0"/>
              </a:spcBef>
              <a:spcAft>
                <a:spcPts val="0"/>
              </a:spcAft>
              <a:buNone/>
              <a:defRPr sz="1400">
                <a:solidFill>
                  <a:schemeClr val="dk2"/>
                </a:solidFill>
                <a:latin typeface="Gill Sans"/>
                <a:ea typeface="Gill Sans"/>
                <a:cs typeface="Gill Sans"/>
                <a:sym typeface="Gill Sans"/>
              </a:defRPr>
            </a:lvl5pPr>
            <a:lvl6pPr marL="0" lvl="5" indent="0" algn="l">
              <a:spcBef>
                <a:spcPts val="0"/>
              </a:spcBef>
              <a:spcAft>
                <a:spcPts val="0"/>
              </a:spcAft>
              <a:buNone/>
              <a:defRPr sz="1400">
                <a:solidFill>
                  <a:schemeClr val="dk2"/>
                </a:solidFill>
                <a:latin typeface="Gill Sans"/>
                <a:ea typeface="Gill Sans"/>
                <a:cs typeface="Gill Sans"/>
                <a:sym typeface="Gill Sans"/>
              </a:defRPr>
            </a:lvl6pPr>
            <a:lvl7pPr marL="0" lvl="6" indent="0" algn="l">
              <a:spcBef>
                <a:spcPts val="0"/>
              </a:spcBef>
              <a:spcAft>
                <a:spcPts val="0"/>
              </a:spcAft>
              <a:buNone/>
              <a:defRPr sz="1400">
                <a:solidFill>
                  <a:schemeClr val="dk2"/>
                </a:solidFill>
                <a:latin typeface="Gill Sans"/>
                <a:ea typeface="Gill Sans"/>
                <a:cs typeface="Gill Sans"/>
                <a:sym typeface="Gill Sans"/>
              </a:defRPr>
            </a:lvl7pPr>
            <a:lvl8pPr marL="0" lvl="7" indent="0" algn="l">
              <a:spcBef>
                <a:spcPts val="0"/>
              </a:spcBef>
              <a:spcAft>
                <a:spcPts val="0"/>
              </a:spcAft>
              <a:buNone/>
              <a:defRPr sz="1400">
                <a:solidFill>
                  <a:schemeClr val="dk2"/>
                </a:solidFill>
                <a:latin typeface="Gill Sans"/>
                <a:ea typeface="Gill Sans"/>
                <a:cs typeface="Gill Sans"/>
                <a:sym typeface="Gill Sans"/>
              </a:defRPr>
            </a:lvl8pPr>
            <a:lvl9pPr marL="0" lvl="8" indent="0" algn="l">
              <a:spcBef>
                <a:spcPts val="0"/>
              </a:spcBef>
              <a:spcAft>
                <a:spcPts val="0"/>
              </a:spcAft>
              <a:buNone/>
              <a:defRPr sz="1400">
                <a:solidFill>
                  <a:schemeClr val="dk2"/>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8"/>
        <p:cNvGrpSpPr/>
        <p:nvPr/>
      </p:nvGrpSpPr>
      <p:grpSpPr>
        <a:xfrm>
          <a:off x="0" y="0"/>
          <a:ext cx="0" cy="0"/>
          <a:chOff x="0" y="0"/>
          <a:chExt cx="0" cy="0"/>
        </a:xfrm>
      </p:grpSpPr>
      <p:cxnSp>
        <p:nvCxnSpPr>
          <p:cNvPr id="89" name="Google Shape;89;p231"/>
          <p:cNvCxnSpPr/>
          <p:nvPr/>
        </p:nvCxnSpPr>
        <p:spPr>
          <a:xfrm>
            <a:off x="457200" y="6353175"/>
            <a:ext cx="8229600" cy="0"/>
          </a:xfrm>
          <a:prstGeom prst="straightConnector1">
            <a:avLst/>
          </a:prstGeom>
          <a:noFill/>
          <a:ln w="9525" cap="flat" cmpd="sng">
            <a:solidFill>
              <a:schemeClr val="accent2"/>
            </a:solidFill>
            <a:prstDash val="dash"/>
            <a:round/>
            <a:headEnd type="none" w="sm" len="sm"/>
            <a:tailEnd type="none" w="sm" len="sm"/>
          </a:ln>
        </p:spPr>
      </p:cxnSp>
      <p:sp>
        <p:nvSpPr>
          <p:cNvPr id="90" name="Google Shape;90;p231"/>
          <p:cNvSpPr/>
          <p:nvPr/>
        </p:nvSpPr>
        <p:spPr>
          <a:xfrm rot="5400000">
            <a:off x="419100" y="6467475"/>
            <a:ext cx="190500" cy="12065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cxnSp>
        <p:nvCxnSpPr>
          <p:cNvPr id="91" name="Google Shape;91;p231"/>
          <p:cNvCxnSpPr/>
          <p:nvPr/>
        </p:nvCxnSpPr>
        <p:spPr>
          <a:xfrm rot="5400000">
            <a:off x="3630612" y="3201988"/>
            <a:ext cx="5851525" cy="0"/>
          </a:xfrm>
          <a:prstGeom prst="straightConnector1">
            <a:avLst/>
          </a:prstGeom>
          <a:noFill/>
          <a:ln w="9525" cap="flat" cmpd="sng">
            <a:solidFill>
              <a:schemeClr val="accent2"/>
            </a:solidFill>
            <a:prstDash val="dash"/>
            <a:round/>
            <a:headEnd type="none" w="sm" len="sm"/>
            <a:tailEnd type="none" w="sm" len="sm"/>
          </a:ln>
        </p:spPr>
      </p:cxnSp>
      <p:sp>
        <p:nvSpPr>
          <p:cNvPr id="92" name="Google Shape;92;p231"/>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31"/>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15468" algn="l">
              <a:spcBef>
                <a:spcPts val="600"/>
              </a:spcBef>
              <a:spcAft>
                <a:spcPts val="0"/>
              </a:spcAft>
              <a:buSzPts val="1368"/>
              <a:buChar char="🞂"/>
              <a:defRPr/>
            </a:lvl1pPr>
            <a:lvl2pPr marL="914400" lvl="1" indent="-315468" algn="l">
              <a:spcBef>
                <a:spcPts val="500"/>
              </a:spcBef>
              <a:spcAft>
                <a:spcPts val="0"/>
              </a:spcAft>
              <a:buSzPts val="1368"/>
              <a:buChar char="🞂"/>
              <a:defRPr/>
            </a:lvl2pPr>
            <a:lvl3pPr marL="1371600" lvl="2" indent="-315467"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94" name="Google Shape;94;p231"/>
          <p:cNvSpPr txBox="1">
            <a:spLocks noGrp="1"/>
          </p:cNvSpPr>
          <p:nvPr>
            <p:ph type="dt" idx="10"/>
          </p:nvPr>
        </p:nvSpPr>
        <p:spPr>
          <a:xfrm>
            <a:off x="6400800" y="6356350"/>
            <a:ext cx="2289175"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31"/>
          <p:cNvSpPr txBox="1">
            <a:spLocks noGrp="1"/>
          </p:cNvSpPr>
          <p:nvPr>
            <p:ph type="ftr" idx="11"/>
          </p:nvPr>
        </p:nvSpPr>
        <p:spPr>
          <a:xfrm>
            <a:off x="2898775" y="6356350"/>
            <a:ext cx="3505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31"/>
          <p:cNvSpPr txBox="1">
            <a:spLocks noGrp="1"/>
          </p:cNvSpPr>
          <p:nvPr>
            <p:ph type="sldNum" idx="12"/>
          </p:nvPr>
        </p:nvSpPr>
        <p:spPr>
          <a:xfrm>
            <a:off x="612775" y="6356350"/>
            <a:ext cx="1981200"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1400">
                <a:solidFill>
                  <a:schemeClr val="dk2"/>
                </a:solidFill>
                <a:latin typeface="Gill Sans"/>
                <a:ea typeface="Gill Sans"/>
                <a:cs typeface="Gill Sans"/>
                <a:sym typeface="Gill Sans"/>
              </a:defRPr>
            </a:lvl1pPr>
            <a:lvl2pPr marL="0" lvl="1" indent="0" algn="l">
              <a:spcBef>
                <a:spcPts val="0"/>
              </a:spcBef>
              <a:spcAft>
                <a:spcPts val="0"/>
              </a:spcAft>
              <a:buNone/>
              <a:defRPr sz="1400">
                <a:solidFill>
                  <a:schemeClr val="dk2"/>
                </a:solidFill>
                <a:latin typeface="Gill Sans"/>
                <a:ea typeface="Gill Sans"/>
                <a:cs typeface="Gill Sans"/>
                <a:sym typeface="Gill Sans"/>
              </a:defRPr>
            </a:lvl2pPr>
            <a:lvl3pPr marL="0" lvl="2" indent="0" algn="l">
              <a:spcBef>
                <a:spcPts val="0"/>
              </a:spcBef>
              <a:spcAft>
                <a:spcPts val="0"/>
              </a:spcAft>
              <a:buNone/>
              <a:defRPr sz="1400">
                <a:solidFill>
                  <a:schemeClr val="dk2"/>
                </a:solidFill>
                <a:latin typeface="Gill Sans"/>
                <a:ea typeface="Gill Sans"/>
                <a:cs typeface="Gill Sans"/>
                <a:sym typeface="Gill Sans"/>
              </a:defRPr>
            </a:lvl3pPr>
            <a:lvl4pPr marL="0" lvl="3" indent="0" algn="l">
              <a:spcBef>
                <a:spcPts val="0"/>
              </a:spcBef>
              <a:spcAft>
                <a:spcPts val="0"/>
              </a:spcAft>
              <a:buNone/>
              <a:defRPr sz="1400">
                <a:solidFill>
                  <a:schemeClr val="dk2"/>
                </a:solidFill>
                <a:latin typeface="Gill Sans"/>
                <a:ea typeface="Gill Sans"/>
                <a:cs typeface="Gill Sans"/>
                <a:sym typeface="Gill Sans"/>
              </a:defRPr>
            </a:lvl4pPr>
            <a:lvl5pPr marL="0" lvl="4" indent="0" algn="l">
              <a:spcBef>
                <a:spcPts val="0"/>
              </a:spcBef>
              <a:spcAft>
                <a:spcPts val="0"/>
              </a:spcAft>
              <a:buNone/>
              <a:defRPr sz="1400">
                <a:solidFill>
                  <a:schemeClr val="dk2"/>
                </a:solidFill>
                <a:latin typeface="Gill Sans"/>
                <a:ea typeface="Gill Sans"/>
                <a:cs typeface="Gill Sans"/>
                <a:sym typeface="Gill Sans"/>
              </a:defRPr>
            </a:lvl5pPr>
            <a:lvl6pPr marL="0" lvl="5" indent="0" algn="l">
              <a:spcBef>
                <a:spcPts val="0"/>
              </a:spcBef>
              <a:spcAft>
                <a:spcPts val="0"/>
              </a:spcAft>
              <a:buNone/>
              <a:defRPr sz="1400">
                <a:solidFill>
                  <a:schemeClr val="dk2"/>
                </a:solidFill>
                <a:latin typeface="Gill Sans"/>
                <a:ea typeface="Gill Sans"/>
                <a:cs typeface="Gill Sans"/>
                <a:sym typeface="Gill Sans"/>
              </a:defRPr>
            </a:lvl6pPr>
            <a:lvl7pPr marL="0" lvl="6" indent="0" algn="l">
              <a:spcBef>
                <a:spcPts val="0"/>
              </a:spcBef>
              <a:spcAft>
                <a:spcPts val="0"/>
              </a:spcAft>
              <a:buNone/>
              <a:defRPr sz="1400">
                <a:solidFill>
                  <a:schemeClr val="dk2"/>
                </a:solidFill>
                <a:latin typeface="Gill Sans"/>
                <a:ea typeface="Gill Sans"/>
                <a:cs typeface="Gill Sans"/>
                <a:sym typeface="Gill Sans"/>
              </a:defRPr>
            </a:lvl7pPr>
            <a:lvl8pPr marL="0" lvl="7" indent="0" algn="l">
              <a:spcBef>
                <a:spcPts val="0"/>
              </a:spcBef>
              <a:spcAft>
                <a:spcPts val="0"/>
              </a:spcAft>
              <a:buNone/>
              <a:defRPr sz="1400">
                <a:solidFill>
                  <a:schemeClr val="dk2"/>
                </a:solidFill>
                <a:latin typeface="Gill Sans"/>
                <a:ea typeface="Gill Sans"/>
                <a:cs typeface="Gill Sans"/>
                <a:sym typeface="Gill Sans"/>
              </a:defRPr>
            </a:lvl8pPr>
            <a:lvl9pPr marL="0" lvl="8" indent="0" algn="l">
              <a:spcBef>
                <a:spcPts val="0"/>
              </a:spcBef>
              <a:spcAft>
                <a:spcPts val="0"/>
              </a:spcAft>
              <a:buNone/>
              <a:defRPr sz="1400">
                <a:solidFill>
                  <a:schemeClr val="dk2"/>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222"/>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a:bodyPr>
          <a:lstStyle>
            <a:lvl1pPr lvl="0" algn="ctr">
              <a:spcBef>
                <a:spcPts val="0"/>
              </a:spcBef>
              <a:spcAft>
                <a:spcPts val="0"/>
              </a:spcAft>
              <a:buSzPts val="1400"/>
              <a:buNone/>
              <a:defRPr sz="3200" b="1">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22"/>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lvl1pPr marL="457200" lvl="0" indent="-363728" algn="just">
              <a:spcBef>
                <a:spcPts val="600"/>
              </a:spcBef>
              <a:spcAft>
                <a:spcPts val="0"/>
              </a:spcAft>
              <a:buSzPts val="2128"/>
              <a:buChar char="🞂"/>
              <a:defRPr sz="2800">
                <a:latin typeface="Arial"/>
                <a:ea typeface="Arial"/>
                <a:cs typeface="Arial"/>
                <a:sym typeface="Arial"/>
              </a:defRPr>
            </a:lvl1pPr>
            <a:lvl2pPr marL="914400" lvl="1" indent="-344424" algn="just">
              <a:spcBef>
                <a:spcPts val="500"/>
              </a:spcBef>
              <a:spcAft>
                <a:spcPts val="0"/>
              </a:spcAft>
              <a:buSzPts val="1824"/>
              <a:buChar char="🞂"/>
              <a:defRPr sz="2400">
                <a:latin typeface="Arial"/>
                <a:ea typeface="Arial"/>
                <a:cs typeface="Arial"/>
                <a:sym typeface="Arial"/>
              </a:defRPr>
            </a:lvl2pPr>
            <a:lvl3pPr marL="1371600" lvl="2" indent="-344424" algn="just">
              <a:spcBef>
                <a:spcPts val="500"/>
              </a:spcBef>
              <a:spcAft>
                <a:spcPts val="0"/>
              </a:spcAft>
              <a:buSzPts val="1824"/>
              <a:buChar char="🞂"/>
              <a:defRPr sz="2400">
                <a:latin typeface="Arial"/>
                <a:ea typeface="Arial"/>
                <a:cs typeface="Arial"/>
                <a:sym typeface="Arial"/>
              </a:defRPr>
            </a:lvl3pPr>
            <a:lvl4pPr marL="1828800" lvl="3" indent="-317500" algn="just">
              <a:spcBef>
                <a:spcPts val="400"/>
              </a:spcBef>
              <a:spcAft>
                <a:spcPts val="0"/>
              </a:spcAft>
              <a:buSzPts val="1400"/>
              <a:buChar char="◻"/>
              <a:defRPr sz="2000">
                <a:latin typeface="Arial"/>
                <a:ea typeface="Arial"/>
                <a:cs typeface="Arial"/>
                <a:sym typeface="Arial"/>
              </a:defRPr>
            </a:lvl4pPr>
            <a:lvl5pPr marL="2286000" lvl="4" indent="-299720" algn="just">
              <a:spcBef>
                <a:spcPts val="300"/>
              </a:spcBef>
              <a:spcAft>
                <a:spcPts val="0"/>
              </a:spcAft>
              <a:buSzPts val="1120"/>
              <a:buChar char="◻"/>
              <a:defRPr>
                <a:latin typeface="Arial"/>
                <a:ea typeface="Arial"/>
                <a:cs typeface="Arial"/>
                <a:sym typeface="Arial"/>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25" name="Google Shape;25;p22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1400" b="0" i="0" u="none" strike="noStrike" cap="none">
                <a:solidFill>
                  <a:schemeClr val="dk2"/>
                </a:solidFill>
                <a:latin typeface="Gill Sans"/>
                <a:ea typeface="Gill Sans"/>
                <a:cs typeface="Gill Sans"/>
                <a:sym typeface="Gill Sans"/>
              </a:defRPr>
            </a:lvl1pPr>
            <a:lvl2pPr marL="0" lvl="1" indent="0" algn="l">
              <a:spcBef>
                <a:spcPts val="0"/>
              </a:spcBef>
              <a:spcAft>
                <a:spcPts val="0"/>
              </a:spcAft>
              <a:buNone/>
              <a:defRPr sz="1400" b="0" i="0" u="none" strike="noStrike" cap="none">
                <a:solidFill>
                  <a:schemeClr val="dk2"/>
                </a:solidFill>
                <a:latin typeface="Gill Sans"/>
                <a:ea typeface="Gill Sans"/>
                <a:cs typeface="Gill Sans"/>
                <a:sym typeface="Gill Sans"/>
              </a:defRPr>
            </a:lvl2pPr>
            <a:lvl3pPr marL="0" lvl="2" indent="0" algn="l">
              <a:spcBef>
                <a:spcPts val="0"/>
              </a:spcBef>
              <a:spcAft>
                <a:spcPts val="0"/>
              </a:spcAft>
              <a:buNone/>
              <a:defRPr sz="1400" b="0" i="0" u="none" strike="noStrike" cap="none">
                <a:solidFill>
                  <a:schemeClr val="dk2"/>
                </a:solidFill>
                <a:latin typeface="Gill Sans"/>
                <a:ea typeface="Gill Sans"/>
                <a:cs typeface="Gill Sans"/>
                <a:sym typeface="Gill Sans"/>
              </a:defRPr>
            </a:lvl3pPr>
            <a:lvl4pPr marL="0" lvl="3" indent="0" algn="l">
              <a:spcBef>
                <a:spcPts val="0"/>
              </a:spcBef>
              <a:spcAft>
                <a:spcPts val="0"/>
              </a:spcAft>
              <a:buNone/>
              <a:defRPr sz="1400" b="0" i="0" u="none" strike="noStrike" cap="none">
                <a:solidFill>
                  <a:schemeClr val="dk2"/>
                </a:solidFill>
                <a:latin typeface="Gill Sans"/>
                <a:ea typeface="Gill Sans"/>
                <a:cs typeface="Gill Sans"/>
                <a:sym typeface="Gill Sans"/>
              </a:defRPr>
            </a:lvl4pPr>
            <a:lvl5pPr marL="0" lvl="4" indent="0" algn="l">
              <a:spcBef>
                <a:spcPts val="0"/>
              </a:spcBef>
              <a:spcAft>
                <a:spcPts val="0"/>
              </a:spcAft>
              <a:buNone/>
              <a:defRPr sz="1400" b="0" i="0" u="none" strike="noStrike" cap="none">
                <a:solidFill>
                  <a:schemeClr val="dk2"/>
                </a:solidFill>
                <a:latin typeface="Gill Sans"/>
                <a:ea typeface="Gill Sans"/>
                <a:cs typeface="Gill Sans"/>
                <a:sym typeface="Gill Sans"/>
              </a:defRPr>
            </a:lvl5pPr>
            <a:lvl6pPr marL="0" lvl="5" indent="0" algn="l">
              <a:spcBef>
                <a:spcPts val="0"/>
              </a:spcBef>
              <a:spcAft>
                <a:spcPts val="0"/>
              </a:spcAft>
              <a:buNone/>
              <a:defRPr sz="1400" b="0" i="0" u="none" strike="noStrike" cap="none">
                <a:solidFill>
                  <a:schemeClr val="dk2"/>
                </a:solidFill>
                <a:latin typeface="Gill Sans"/>
                <a:ea typeface="Gill Sans"/>
                <a:cs typeface="Gill Sans"/>
                <a:sym typeface="Gill Sans"/>
              </a:defRPr>
            </a:lvl6pPr>
            <a:lvl7pPr marL="0" lvl="6" indent="0" algn="l">
              <a:spcBef>
                <a:spcPts val="0"/>
              </a:spcBef>
              <a:spcAft>
                <a:spcPts val="0"/>
              </a:spcAft>
              <a:buNone/>
              <a:defRPr sz="1400" b="0" i="0" u="none" strike="noStrike" cap="none">
                <a:solidFill>
                  <a:schemeClr val="dk2"/>
                </a:solidFill>
                <a:latin typeface="Gill Sans"/>
                <a:ea typeface="Gill Sans"/>
                <a:cs typeface="Gill Sans"/>
                <a:sym typeface="Gill Sans"/>
              </a:defRPr>
            </a:lvl7pPr>
            <a:lvl8pPr marL="0" lvl="7" indent="0" algn="l">
              <a:spcBef>
                <a:spcPts val="0"/>
              </a:spcBef>
              <a:spcAft>
                <a:spcPts val="0"/>
              </a:spcAft>
              <a:buNone/>
              <a:defRPr sz="1400" b="0" i="0" u="none" strike="noStrike" cap="none">
                <a:solidFill>
                  <a:schemeClr val="dk2"/>
                </a:solidFill>
                <a:latin typeface="Gill Sans"/>
                <a:ea typeface="Gill Sans"/>
                <a:cs typeface="Gill Sans"/>
                <a:sym typeface="Gill Sans"/>
              </a:defRPr>
            </a:lvl8pPr>
            <a:lvl9pPr marL="0" lvl="8" indent="0" algn="l">
              <a:spcBef>
                <a:spcPts val="0"/>
              </a:spcBef>
              <a:spcAft>
                <a:spcPts val="0"/>
              </a:spcAft>
              <a:buNone/>
              <a:defRPr sz="1400" b="0" i="0" u="none" strike="noStrike" cap="none">
                <a:solidFill>
                  <a:schemeClr val="dk2"/>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26"/>
        <p:cNvGrpSpPr/>
        <p:nvPr/>
      </p:nvGrpSpPr>
      <p:grpSpPr>
        <a:xfrm>
          <a:off x="0" y="0"/>
          <a:ext cx="0" cy="0"/>
          <a:chOff x="0" y="0"/>
          <a:chExt cx="0" cy="0"/>
        </a:xfrm>
      </p:grpSpPr>
      <p:sp>
        <p:nvSpPr>
          <p:cNvPr id="27" name="Google Shape;27;p223"/>
          <p:cNvSpPr/>
          <p:nvPr/>
        </p:nvSpPr>
        <p:spPr>
          <a:xfrm>
            <a:off x="914400" y="2819400"/>
            <a:ext cx="7315200" cy="1279525"/>
          </a:xfrm>
          <a:prstGeom prst="rect">
            <a:avLst/>
          </a:prstGeom>
          <a:noFill/>
          <a:ln w="95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8" name="Google Shape;28;p223"/>
          <p:cNvSpPr/>
          <p:nvPr/>
        </p:nvSpPr>
        <p:spPr>
          <a:xfrm>
            <a:off x="914400" y="2819400"/>
            <a:ext cx="228600" cy="12795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9" name="Google Shape;29;p223"/>
          <p:cNvSpPr txBox="1">
            <a:spLocks noGrp="1"/>
          </p:cNvSpPr>
          <p:nvPr>
            <p:ph type="title"/>
          </p:nvPr>
        </p:nvSpPr>
        <p:spPr>
          <a:xfrm>
            <a:off x="1219200" y="2971800"/>
            <a:ext cx="6858000" cy="10668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Clr>
                <a:schemeClr val="lt2"/>
              </a:buClr>
              <a:buSzPts val="3200"/>
              <a:buFont typeface="Bookman Old Style"/>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23"/>
          <p:cNvSpPr txBox="1">
            <a:spLocks noGrp="1"/>
          </p:cNvSpPr>
          <p:nvPr>
            <p:ph type="body" idx="1"/>
          </p:nvPr>
        </p:nvSpPr>
        <p:spPr>
          <a:xfrm>
            <a:off x="1295400" y="4267200"/>
            <a:ext cx="6781800" cy="1143000"/>
          </a:xfrm>
          <a:prstGeom prst="rect">
            <a:avLst/>
          </a:prstGeom>
          <a:noFill/>
          <a:ln>
            <a:noFill/>
          </a:ln>
        </p:spPr>
        <p:txBody>
          <a:bodyPr spcFirstLastPara="1" wrap="square" lIns="91425" tIns="45700" rIns="91425" bIns="45700" anchor="t" anchorCtr="0">
            <a:noAutofit/>
          </a:bodyPr>
          <a:lstStyle>
            <a:lvl1pPr marL="457200" lvl="0" indent="-228600" algn="r">
              <a:spcBef>
                <a:spcPts val="600"/>
              </a:spcBef>
              <a:spcAft>
                <a:spcPts val="0"/>
              </a:spcAft>
              <a:buSzPts val="1520"/>
              <a:buNone/>
              <a:defRPr sz="2000">
                <a:solidFill>
                  <a:schemeClr val="lt1"/>
                </a:solidFill>
              </a:defRPr>
            </a:lvl1pPr>
            <a:lvl2pPr marL="914400" lvl="1" indent="-228600" algn="l">
              <a:spcBef>
                <a:spcPts val="500"/>
              </a:spcBef>
              <a:spcAft>
                <a:spcPts val="0"/>
              </a:spcAft>
              <a:buSzPts val="1368"/>
              <a:buNone/>
              <a:defRPr sz="1800">
                <a:solidFill>
                  <a:schemeClr val="lt1"/>
                </a:solidFill>
              </a:defRPr>
            </a:lvl2pPr>
            <a:lvl3pPr marL="1371600" lvl="2" indent="-228600" algn="l">
              <a:spcBef>
                <a:spcPts val="500"/>
              </a:spcBef>
              <a:spcAft>
                <a:spcPts val="0"/>
              </a:spcAft>
              <a:buSzPts val="1216"/>
              <a:buNone/>
              <a:defRPr sz="1600">
                <a:solidFill>
                  <a:schemeClr val="lt1"/>
                </a:solidFill>
              </a:defRPr>
            </a:lvl3pPr>
            <a:lvl4pPr marL="1828800" lvl="3" indent="-228600" algn="l">
              <a:spcBef>
                <a:spcPts val="400"/>
              </a:spcBef>
              <a:spcAft>
                <a:spcPts val="0"/>
              </a:spcAft>
              <a:buSzPts val="980"/>
              <a:buNone/>
              <a:defRPr sz="1400">
                <a:solidFill>
                  <a:schemeClr val="lt1"/>
                </a:solidFill>
              </a:defRPr>
            </a:lvl4pPr>
            <a:lvl5pPr marL="2286000" lvl="4" indent="-228600" algn="l">
              <a:spcBef>
                <a:spcPts val="300"/>
              </a:spcBef>
              <a:spcAft>
                <a:spcPts val="0"/>
              </a:spcAft>
              <a:buSzPts val="980"/>
              <a:buNone/>
              <a:defRPr sz="1400">
                <a:solidFill>
                  <a:schemeClr val="lt1"/>
                </a:solidFill>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31" name="Google Shape;31;p223"/>
          <p:cNvSpPr txBox="1">
            <a:spLocks noGrp="1"/>
          </p:cNvSpPr>
          <p:nvPr>
            <p:ph type="dt" idx="10"/>
          </p:nvPr>
        </p:nvSpPr>
        <p:spPr>
          <a:xfrm>
            <a:off x="6400800" y="6354763"/>
            <a:ext cx="2286000" cy="366712"/>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23"/>
          <p:cNvSpPr txBox="1">
            <a:spLocks noGrp="1"/>
          </p:cNvSpPr>
          <p:nvPr>
            <p:ph type="ftr" idx="11"/>
          </p:nvPr>
        </p:nvSpPr>
        <p:spPr>
          <a:xfrm>
            <a:off x="2898775" y="6354763"/>
            <a:ext cx="3475038" cy="366712"/>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23"/>
          <p:cNvSpPr txBox="1">
            <a:spLocks noGrp="1"/>
          </p:cNvSpPr>
          <p:nvPr>
            <p:ph type="sldNum" idx="12"/>
          </p:nvPr>
        </p:nvSpPr>
        <p:spPr>
          <a:xfrm>
            <a:off x="1069975" y="6354763"/>
            <a:ext cx="1520825" cy="366712"/>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1400">
                <a:solidFill>
                  <a:schemeClr val="lt2"/>
                </a:solidFill>
                <a:latin typeface="Gill Sans"/>
                <a:ea typeface="Gill Sans"/>
                <a:cs typeface="Gill Sans"/>
                <a:sym typeface="Gill Sans"/>
              </a:defRPr>
            </a:lvl1pPr>
            <a:lvl2pPr marL="0" lvl="1" indent="0" algn="l">
              <a:spcBef>
                <a:spcPts val="0"/>
              </a:spcBef>
              <a:spcAft>
                <a:spcPts val="0"/>
              </a:spcAft>
              <a:buNone/>
              <a:defRPr sz="1400">
                <a:solidFill>
                  <a:schemeClr val="lt2"/>
                </a:solidFill>
                <a:latin typeface="Gill Sans"/>
                <a:ea typeface="Gill Sans"/>
                <a:cs typeface="Gill Sans"/>
                <a:sym typeface="Gill Sans"/>
              </a:defRPr>
            </a:lvl2pPr>
            <a:lvl3pPr marL="0" lvl="2" indent="0" algn="l">
              <a:spcBef>
                <a:spcPts val="0"/>
              </a:spcBef>
              <a:spcAft>
                <a:spcPts val="0"/>
              </a:spcAft>
              <a:buNone/>
              <a:defRPr sz="1400">
                <a:solidFill>
                  <a:schemeClr val="lt2"/>
                </a:solidFill>
                <a:latin typeface="Gill Sans"/>
                <a:ea typeface="Gill Sans"/>
                <a:cs typeface="Gill Sans"/>
                <a:sym typeface="Gill Sans"/>
              </a:defRPr>
            </a:lvl3pPr>
            <a:lvl4pPr marL="0" lvl="3" indent="0" algn="l">
              <a:spcBef>
                <a:spcPts val="0"/>
              </a:spcBef>
              <a:spcAft>
                <a:spcPts val="0"/>
              </a:spcAft>
              <a:buNone/>
              <a:defRPr sz="1400">
                <a:solidFill>
                  <a:schemeClr val="lt2"/>
                </a:solidFill>
                <a:latin typeface="Gill Sans"/>
                <a:ea typeface="Gill Sans"/>
                <a:cs typeface="Gill Sans"/>
                <a:sym typeface="Gill Sans"/>
              </a:defRPr>
            </a:lvl4pPr>
            <a:lvl5pPr marL="0" lvl="4" indent="0" algn="l">
              <a:spcBef>
                <a:spcPts val="0"/>
              </a:spcBef>
              <a:spcAft>
                <a:spcPts val="0"/>
              </a:spcAft>
              <a:buNone/>
              <a:defRPr sz="1400">
                <a:solidFill>
                  <a:schemeClr val="lt2"/>
                </a:solidFill>
                <a:latin typeface="Gill Sans"/>
                <a:ea typeface="Gill Sans"/>
                <a:cs typeface="Gill Sans"/>
                <a:sym typeface="Gill Sans"/>
              </a:defRPr>
            </a:lvl5pPr>
            <a:lvl6pPr marL="0" lvl="5" indent="0" algn="l">
              <a:spcBef>
                <a:spcPts val="0"/>
              </a:spcBef>
              <a:spcAft>
                <a:spcPts val="0"/>
              </a:spcAft>
              <a:buNone/>
              <a:defRPr sz="1400">
                <a:solidFill>
                  <a:schemeClr val="lt2"/>
                </a:solidFill>
                <a:latin typeface="Gill Sans"/>
                <a:ea typeface="Gill Sans"/>
                <a:cs typeface="Gill Sans"/>
                <a:sym typeface="Gill Sans"/>
              </a:defRPr>
            </a:lvl6pPr>
            <a:lvl7pPr marL="0" lvl="6" indent="0" algn="l">
              <a:spcBef>
                <a:spcPts val="0"/>
              </a:spcBef>
              <a:spcAft>
                <a:spcPts val="0"/>
              </a:spcAft>
              <a:buNone/>
              <a:defRPr sz="1400">
                <a:solidFill>
                  <a:schemeClr val="lt2"/>
                </a:solidFill>
                <a:latin typeface="Gill Sans"/>
                <a:ea typeface="Gill Sans"/>
                <a:cs typeface="Gill Sans"/>
                <a:sym typeface="Gill Sans"/>
              </a:defRPr>
            </a:lvl7pPr>
            <a:lvl8pPr marL="0" lvl="7" indent="0" algn="l">
              <a:spcBef>
                <a:spcPts val="0"/>
              </a:spcBef>
              <a:spcAft>
                <a:spcPts val="0"/>
              </a:spcAft>
              <a:buNone/>
              <a:defRPr sz="1400">
                <a:solidFill>
                  <a:schemeClr val="lt2"/>
                </a:solidFill>
                <a:latin typeface="Gill Sans"/>
                <a:ea typeface="Gill Sans"/>
                <a:cs typeface="Gill Sans"/>
                <a:sym typeface="Gill Sans"/>
              </a:defRPr>
            </a:lvl8pPr>
            <a:lvl9pPr marL="0" lvl="8" indent="0" algn="l">
              <a:spcBef>
                <a:spcPts val="0"/>
              </a:spcBef>
              <a:spcAft>
                <a:spcPts val="0"/>
              </a:spcAft>
              <a:buNone/>
              <a:defRPr sz="1400">
                <a:solidFill>
                  <a:schemeClr val="lt2"/>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224"/>
          <p:cNvSpPr txBox="1">
            <a:spLocks noGrp="1"/>
          </p:cNvSpPr>
          <p:nvPr>
            <p:ph type="title"/>
          </p:nvPr>
        </p:nvSpPr>
        <p:spPr>
          <a:xfrm>
            <a:off x="457200" y="228600"/>
            <a:ext cx="8229600" cy="9144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24"/>
          <p:cNvSpPr txBox="1">
            <a:spLocks noGrp="1"/>
          </p:cNvSpPr>
          <p:nvPr>
            <p:ph type="body" idx="1"/>
          </p:nvPr>
        </p:nvSpPr>
        <p:spPr>
          <a:xfrm>
            <a:off x="457200" y="1219200"/>
            <a:ext cx="4041648" cy="4937760"/>
          </a:xfrm>
          <a:prstGeom prst="rect">
            <a:avLst/>
          </a:prstGeom>
          <a:noFill/>
          <a:ln>
            <a:noFill/>
          </a:ln>
        </p:spPr>
        <p:txBody>
          <a:bodyPr spcFirstLastPara="1" wrap="square" lIns="91425" tIns="45700" rIns="91425" bIns="45700" anchor="t" anchorCtr="0">
            <a:noAutofit/>
          </a:bodyPr>
          <a:lstStyle>
            <a:lvl1pPr marL="457200" lvl="0" indent="-315468" algn="l">
              <a:spcBef>
                <a:spcPts val="600"/>
              </a:spcBef>
              <a:spcAft>
                <a:spcPts val="0"/>
              </a:spcAft>
              <a:buSzPts val="1368"/>
              <a:buChar char="🞂"/>
              <a:defRPr/>
            </a:lvl1pPr>
            <a:lvl2pPr marL="914400" lvl="1" indent="-315468" algn="l">
              <a:spcBef>
                <a:spcPts val="500"/>
              </a:spcBef>
              <a:spcAft>
                <a:spcPts val="0"/>
              </a:spcAft>
              <a:buSzPts val="1368"/>
              <a:buChar char="🞂"/>
              <a:defRPr/>
            </a:lvl2pPr>
            <a:lvl3pPr marL="1371600" lvl="2" indent="-315467" algn="l">
              <a:spcBef>
                <a:spcPts val="500"/>
              </a:spcBef>
              <a:spcAft>
                <a:spcPts val="0"/>
              </a:spcAft>
              <a:buSzPts val="1368"/>
              <a:buChar char="🞂"/>
              <a:defRPr/>
            </a:lvl3pPr>
            <a:lvl4pPr marL="1828800" lvl="3" indent="-317500" algn="l">
              <a:spcBef>
                <a:spcPts val="400"/>
              </a:spcBef>
              <a:spcAft>
                <a:spcPts val="0"/>
              </a:spcAft>
              <a:buSzPts val="1400"/>
              <a:buChar char="◻"/>
              <a:defRPr>
                <a:latin typeface="Arial"/>
                <a:ea typeface="Arial"/>
                <a:cs typeface="Arial"/>
                <a:sym typeface="Arial"/>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37" name="Google Shape;37;p224"/>
          <p:cNvSpPr txBox="1">
            <a:spLocks noGrp="1"/>
          </p:cNvSpPr>
          <p:nvPr>
            <p:ph type="body" idx="2"/>
          </p:nvPr>
        </p:nvSpPr>
        <p:spPr>
          <a:xfrm>
            <a:off x="4632198" y="1216152"/>
            <a:ext cx="4041648" cy="4937760"/>
          </a:xfrm>
          <a:prstGeom prst="rect">
            <a:avLst/>
          </a:prstGeom>
          <a:noFill/>
          <a:ln>
            <a:noFill/>
          </a:ln>
        </p:spPr>
        <p:txBody>
          <a:bodyPr spcFirstLastPara="1" wrap="square" lIns="91425" tIns="45700" rIns="91425" bIns="45700" anchor="t" anchorCtr="0">
            <a:noAutofit/>
          </a:bodyPr>
          <a:lstStyle>
            <a:lvl1pPr marL="457200" lvl="0" indent="-354076" algn="l">
              <a:spcBef>
                <a:spcPts val="600"/>
              </a:spcBef>
              <a:spcAft>
                <a:spcPts val="0"/>
              </a:spcAft>
              <a:buSzPts val="1976"/>
              <a:buChar char="🞂"/>
              <a:defRPr>
                <a:latin typeface="Arial"/>
                <a:ea typeface="Arial"/>
                <a:cs typeface="Arial"/>
                <a:sym typeface="Arial"/>
              </a:defRPr>
            </a:lvl1pPr>
            <a:lvl2pPr marL="914400" lvl="1" indent="-315468" algn="l">
              <a:spcBef>
                <a:spcPts val="500"/>
              </a:spcBef>
              <a:spcAft>
                <a:spcPts val="0"/>
              </a:spcAft>
              <a:buSzPts val="1368"/>
              <a:buChar char="🞂"/>
              <a:defRPr/>
            </a:lvl2pPr>
            <a:lvl3pPr marL="1371600" lvl="2" indent="-315467"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38" name="Google Shape;38;p224"/>
          <p:cNvSpPr txBox="1">
            <a:spLocks noGrp="1"/>
          </p:cNvSpPr>
          <p:nvPr>
            <p:ph type="dt" idx="10"/>
          </p:nvPr>
        </p:nvSpPr>
        <p:spPr>
          <a:xfrm>
            <a:off x="6400800" y="6356350"/>
            <a:ext cx="2289175"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24"/>
          <p:cNvSpPr txBox="1">
            <a:spLocks noGrp="1"/>
          </p:cNvSpPr>
          <p:nvPr>
            <p:ph type="ftr" idx="11"/>
          </p:nvPr>
        </p:nvSpPr>
        <p:spPr>
          <a:xfrm>
            <a:off x="2898775" y="6356350"/>
            <a:ext cx="3505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24"/>
          <p:cNvSpPr txBox="1">
            <a:spLocks noGrp="1"/>
          </p:cNvSpPr>
          <p:nvPr>
            <p:ph type="sldNum" idx="12"/>
          </p:nvPr>
        </p:nvSpPr>
        <p:spPr>
          <a:xfrm>
            <a:off x="612775" y="6356350"/>
            <a:ext cx="1981200"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1400">
                <a:solidFill>
                  <a:schemeClr val="dk2"/>
                </a:solidFill>
                <a:latin typeface="Gill Sans"/>
                <a:ea typeface="Gill Sans"/>
                <a:cs typeface="Gill Sans"/>
                <a:sym typeface="Gill Sans"/>
              </a:defRPr>
            </a:lvl1pPr>
            <a:lvl2pPr marL="0" lvl="1" indent="0" algn="l">
              <a:spcBef>
                <a:spcPts val="0"/>
              </a:spcBef>
              <a:spcAft>
                <a:spcPts val="0"/>
              </a:spcAft>
              <a:buNone/>
              <a:defRPr sz="1400">
                <a:solidFill>
                  <a:schemeClr val="dk2"/>
                </a:solidFill>
                <a:latin typeface="Gill Sans"/>
                <a:ea typeface="Gill Sans"/>
                <a:cs typeface="Gill Sans"/>
                <a:sym typeface="Gill Sans"/>
              </a:defRPr>
            </a:lvl2pPr>
            <a:lvl3pPr marL="0" lvl="2" indent="0" algn="l">
              <a:spcBef>
                <a:spcPts val="0"/>
              </a:spcBef>
              <a:spcAft>
                <a:spcPts val="0"/>
              </a:spcAft>
              <a:buNone/>
              <a:defRPr sz="1400">
                <a:solidFill>
                  <a:schemeClr val="dk2"/>
                </a:solidFill>
                <a:latin typeface="Gill Sans"/>
                <a:ea typeface="Gill Sans"/>
                <a:cs typeface="Gill Sans"/>
                <a:sym typeface="Gill Sans"/>
              </a:defRPr>
            </a:lvl3pPr>
            <a:lvl4pPr marL="0" lvl="3" indent="0" algn="l">
              <a:spcBef>
                <a:spcPts val="0"/>
              </a:spcBef>
              <a:spcAft>
                <a:spcPts val="0"/>
              </a:spcAft>
              <a:buNone/>
              <a:defRPr sz="1400">
                <a:solidFill>
                  <a:schemeClr val="dk2"/>
                </a:solidFill>
                <a:latin typeface="Gill Sans"/>
                <a:ea typeface="Gill Sans"/>
                <a:cs typeface="Gill Sans"/>
                <a:sym typeface="Gill Sans"/>
              </a:defRPr>
            </a:lvl4pPr>
            <a:lvl5pPr marL="0" lvl="4" indent="0" algn="l">
              <a:spcBef>
                <a:spcPts val="0"/>
              </a:spcBef>
              <a:spcAft>
                <a:spcPts val="0"/>
              </a:spcAft>
              <a:buNone/>
              <a:defRPr sz="1400">
                <a:solidFill>
                  <a:schemeClr val="dk2"/>
                </a:solidFill>
                <a:latin typeface="Gill Sans"/>
                <a:ea typeface="Gill Sans"/>
                <a:cs typeface="Gill Sans"/>
                <a:sym typeface="Gill Sans"/>
              </a:defRPr>
            </a:lvl5pPr>
            <a:lvl6pPr marL="0" lvl="5" indent="0" algn="l">
              <a:spcBef>
                <a:spcPts val="0"/>
              </a:spcBef>
              <a:spcAft>
                <a:spcPts val="0"/>
              </a:spcAft>
              <a:buNone/>
              <a:defRPr sz="1400">
                <a:solidFill>
                  <a:schemeClr val="dk2"/>
                </a:solidFill>
                <a:latin typeface="Gill Sans"/>
                <a:ea typeface="Gill Sans"/>
                <a:cs typeface="Gill Sans"/>
                <a:sym typeface="Gill Sans"/>
              </a:defRPr>
            </a:lvl6pPr>
            <a:lvl7pPr marL="0" lvl="6" indent="0" algn="l">
              <a:spcBef>
                <a:spcPts val="0"/>
              </a:spcBef>
              <a:spcAft>
                <a:spcPts val="0"/>
              </a:spcAft>
              <a:buNone/>
              <a:defRPr sz="1400">
                <a:solidFill>
                  <a:schemeClr val="dk2"/>
                </a:solidFill>
                <a:latin typeface="Gill Sans"/>
                <a:ea typeface="Gill Sans"/>
                <a:cs typeface="Gill Sans"/>
                <a:sym typeface="Gill Sans"/>
              </a:defRPr>
            </a:lvl7pPr>
            <a:lvl8pPr marL="0" lvl="7" indent="0" algn="l">
              <a:spcBef>
                <a:spcPts val="0"/>
              </a:spcBef>
              <a:spcAft>
                <a:spcPts val="0"/>
              </a:spcAft>
              <a:buNone/>
              <a:defRPr sz="1400">
                <a:solidFill>
                  <a:schemeClr val="dk2"/>
                </a:solidFill>
                <a:latin typeface="Gill Sans"/>
                <a:ea typeface="Gill Sans"/>
                <a:cs typeface="Gill Sans"/>
                <a:sym typeface="Gill Sans"/>
              </a:defRPr>
            </a:lvl8pPr>
            <a:lvl9pPr marL="0" lvl="8" indent="0" algn="l">
              <a:spcBef>
                <a:spcPts val="0"/>
              </a:spcBef>
              <a:spcAft>
                <a:spcPts val="0"/>
              </a:spcAft>
              <a:buNone/>
              <a:defRPr sz="1400">
                <a:solidFill>
                  <a:schemeClr val="dk2"/>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225"/>
          <p:cNvSpPr txBox="1">
            <a:spLocks noGrp="1"/>
          </p:cNvSpPr>
          <p:nvPr>
            <p:ph type="title"/>
          </p:nvPr>
        </p:nvSpPr>
        <p:spPr>
          <a:xfrm>
            <a:off x="457200" y="228600"/>
            <a:ext cx="8229600" cy="914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4000" b="1">
                <a:solidFill>
                  <a:srgbClr val="0070C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25"/>
          <p:cNvSpPr txBox="1">
            <a:spLocks noGrp="1"/>
          </p:cNvSpPr>
          <p:nvPr>
            <p:ph type="body" idx="1"/>
          </p:nvPr>
        </p:nvSpPr>
        <p:spPr>
          <a:xfrm>
            <a:off x="457200" y="1285875"/>
            <a:ext cx="4040188" cy="685800"/>
          </a:xfrm>
          <a:prstGeom prst="rect">
            <a:avLst/>
          </a:prstGeom>
          <a:noFill/>
          <a:ln>
            <a:noFill/>
          </a:ln>
        </p:spPr>
        <p:txBody>
          <a:bodyPr spcFirstLastPara="1" wrap="square" lIns="91425" tIns="45700" rIns="91425" bIns="45700" anchor="b" anchorCtr="0">
            <a:noAutofit/>
          </a:bodyPr>
          <a:lstStyle>
            <a:lvl1pPr marL="457200" lvl="0" indent="-228600" algn="l">
              <a:spcBef>
                <a:spcPts val="600"/>
              </a:spcBef>
              <a:spcAft>
                <a:spcPts val="0"/>
              </a:spcAft>
              <a:buSzPts val="1824"/>
              <a:buNone/>
              <a:defRPr sz="2400" b="1">
                <a:solidFill>
                  <a:srgbClr val="518592"/>
                </a:solidFill>
              </a:defRPr>
            </a:lvl1pPr>
            <a:lvl2pPr marL="914400" lvl="1" indent="-228600" algn="l">
              <a:spcBef>
                <a:spcPts val="500"/>
              </a:spcBef>
              <a:spcAft>
                <a:spcPts val="0"/>
              </a:spcAft>
              <a:buSzPts val="1520"/>
              <a:buNone/>
              <a:defRPr sz="2000" b="1"/>
            </a:lvl2pPr>
            <a:lvl3pPr marL="1371600" lvl="2" indent="-228600" algn="l">
              <a:spcBef>
                <a:spcPts val="500"/>
              </a:spcBef>
              <a:spcAft>
                <a:spcPts val="0"/>
              </a:spcAft>
              <a:buSzPts val="1368"/>
              <a:buNone/>
              <a:defRPr sz="1800" b="1"/>
            </a:lvl3pPr>
            <a:lvl4pPr marL="1828800" lvl="3" indent="-228600" algn="l">
              <a:spcBef>
                <a:spcPts val="400"/>
              </a:spcBef>
              <a:spcAft>
                <a:spcPts val="0"/>
              </a:spcAft>
              <a:buSzPts val="1120"/>
              <a:buNone/>
              <a:defRPr sz="1600" b="1"/>
            </a:lvl4pPr>
            <a:lvl5pPr marL="2286000" lvl="4" indent="-228600" algn="l">
              <a:spcBef>
                <a:spcPts val="300"/>
              </a:spcBef>
              <a:spcAft>
                <a:spcPts val="0"/>
              </a:spcAft>
              <a:buSzPts val="1120"/>
              <a:buNone/>
              <a:defRPr sz="1600" b="1"/>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44" name="Google Shape;44;p225"/>
          <p:cNvSpPr txBox="1">
            <a:spLocks noGrp="1"/>
          </p:cNvSpPr>
          <p:nvPr>
            <p:ph type="body" idx="2"/>
          </p:nvPr>
        </p:nvSpPr>
        <p:spPr>
          <a:xfrm>
            <a:off x="4648200" y="1295400"/>
            <a:ext cx="4041775" cy="685800"/>
          </a:xfrm>
          <a:prstGeom prst="rect">
            <a:avLst/>
          </a:prstGeom>
          <a:noFill/>
          <a:ln>
            <a:noFill/>
          </a:ln>
        </p:spPr>
        <p:txBody>
          <a:bodyPr spcFirstLastPara="1" wrap="square" lIns="91425" tIns="45700" rIns="91425" bIns="45700" anchor="b" anchorCtr="0">
            <a:noAutofit/>
          </a:bodyPr>
          <a:lstStyle>
            <a:lvl1pPr marL="457200" lvl="0" indent="-228600" algn="l">
              <a:spcBef>
                <a:spcPts val="600"/>
              </a:spcBef>
              <a:spcAft>
                <a:spcPts val="0"/>
              </a:spcAft>
              <a:buSzPts val="1824"/>
              <a:buNone/>
              <a:defRPr sz="2400" b="1">
                <a:solidFill>
                  <a:srgbClr val="518592"/>
                </a:solidFill>
              </a:defRPr>
            </a:lvl1pPr>
            <a:lvl2pPr marL="914400" lvl="1" indent="-228600" algn="l">
              <a:spcBef>
                <a:spcPts val="500"/>
              </a:spcBef>
              <a:spcAft>
                <a:spcPts val="0"/>
              </a:spcAft>
              <a:buSzPts val="1520"/>
              <a:buNone/>
              <a:defRPr sz="2000" b="1"/>
            </a:lvl2pPr>
            <a:lvl3pPr marL="1371600" lvl="2" indent="-228600" algn="l">
              <a:spcBef>
                <a:spcPts val="500"/>
              </a:spcBef>
              <a:spcAft>
                <a:spcPts val="0"/>
              </a:spcAft>
              <a:buSzPts val="1368"/>
              <a:buNone/>
              <a:defRPr sz="1800" b="1"/>
            </a:lvl3pPr>
            <a:lvl4pPr marL="1828800" lvl="3" indent="-228600" algn="l">
              <a:spcBef>
                <a:spcPts val="400"/>
              </a:spcBef>
              <a:spcAft>
                <a:spcPts val="0"/>
              </a:spcAft>
              <a:buSzPts val="1120"/>
              <a:buNone/>
              <a:defRPr sz="1600" b="1"/>
            </a:lvl4pPr>
            <a:lvl5pPr marL="2286000" lvl="4" indent="-228600" algn="l">
              <a:spcBef>
                <a:spcPts val="300"/>
              </a:spcBef>
              <a:spcAft>
                <a:spcPts val="0"/>
              </a:spcAft>
              <a:buSzPts val="1120"/>
              <a:buNone/>
              <a:defRPr sz="1600" b="1"/>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45" name="Google Shape;45;p225"/>
          <p:cNvSpPr txBox="1">
            <a:spLocks noGrp="1"/>
          </p:cNvSpPr>
          <p:nvPr>
            <p:ph type="body" idx="3"/>
          </p:nvPr>
        </p:nvSpPr>
        <p:spPr>
          <a:xfrm>
            <a:off x="457200" y="2133600"/>
            <a:ext cx="4038600" cy="4038600"/>
          </a:xfrm>
          <a:prstGeom prst="rect">
            <a:avLst/>
          </a:prstGeom>
          <a:noFill/>
          <a:ln>
            <a:noFill/>
          </a:ln>
        </p:spPr>
        <p:txBody>
          <a:bodyPr spcFirstLastPara="1" wrap="square" lIns="91425" tIns="45700" rIns="91425" bIns="45700" anchor="t" anchorCtr="0">
            <a:noAutofit/>
          </a:bodyPr>
          <a:lstStyle>
            <a:lvl1pPr marL="457200" lvl="0" indent="-354076" algn="just">
              <a:spcBef>
                <a:spcPts val="600"/>
              </a:spcBef>
              <a:spcAft>
                <a:spcPts val="0"/>
              </a:spcAft>
              <a:buSzPts val="1976"/>
              <a:buChar char="🞂"/>
              <a:defRPr/>
            </a:lvl1pPr>
            <a:lvl2pPr marL="914400" lvl="1" indent="-339597" algn="just">
              <a:spcBef>
                <a:spcPts val="500"/>
              </a:spcBef>
              <a:spcAft>
                <a:spcPts val="0"/>
              </a:spcAft>
              <a:buSzPts val="1748"/>
              <a:buChar char="🞂"/>
              <a:defRPr/>
            </a:lvl2pPr>
            <a:lvl3pPr marL="1371600" lvl="2" indent="-325119" algn="just">
              <a:spcBef>
                <a:spcPts val="500"/>
              </a:spcBef>
              <a:spcAft>
                <a:spcPts val="0"/>
              </a:spcAft>
              <a:buSzPts val="1520"/>
              <a:buChar char="🞂"/>
              <a:defRPr/>
            </a:lvl3pPr>
            <a:lvl4pPr marL="1828800" lvl="3" indent="-317500" algn="just">
              <a:spcBef>
                <a:spcPts val="400"/>
              </a:spcBef>
              <a:spcAft>
                <a:spcPts val="0"/>
              </a:spcAft>
              <a:buSzPts val="1400"/>
              <a:buChar char="◻"/>
              <a:defRPr/>
            </a:lvl4pPr>
            <a:lvl5pPr marL="2286000" lvl="4" indent="-299720" algn="just">
              <a:spcBef>
                <a:spcPts val="300"/>
              </a:spcBef>
              <a:spcAft>
                <a:spcPts val="0"/>
              </a:spcAft>
              <a:buSzPts val="112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46" name="Google Shape;46;p225"/>
          <p:cNvSpPr txBox="1">
            <a:spLocks noGrp="1"/>
          </p:cNvSpPr>
          <p:nvPr>
            <p:ph type="body" idx="4"/>
          </p:nvPr>
        </p:nvSpPr>
        <p:spPr>
          <a:xfrm>
            <a:off x="4648200" y="2133600"/>
            <a:ext cx="4038600" cy="4038600"/>
          </a:xfrm>
          <a:prstGeom prst="rect">
            <a:avLst/>
          </a:prstGeom>
          <a:noFill/>
          <a:ln>
            <a:noFill/>
          </a:ln>
        </p:spPr>
        <p:txBody>
          <a:bodyPr spcFirstLastPara="1" wrap="square" lIns="91425" tIns="45700" rIns="91425" bIns="45700" anchor="t" anchorCtr="0">
            <a:noAutofit/>
          </a:bodyPr>
          <a:lstStyle>
            <a:lvl1pPr marL="457200" lvl="0" indent="-354076" algn="just">
              <a:spcBef>
                <a:spcPts val="600"/>
              </a:spcBef>
              <a:spcAft>
                <a:spcPts val="0"/>
              </a:spcAft>
              <a:buSzPts val="1976"/>
              <a:buChar char="🞂"/>
              <a:defRPr/>
            </a:lvl1pPr>
            <a:lvl2pPr marL="914400" lvl="1" indent="-339597" algn="just">
              <a:spcBef>
                <a:spcPts val="500"/>
              </a:spcBef>
              <a:spcAft>
                <a:spcPts val="0"/>
              </a:spcAft>
              <a:buSzPts val="1748"/>
              <a:buChar char="🞂"/>
              <a:defRPr/>
            </a:lvl2pPr>
            <a:lvl3pPr marL="1371600" lvl="2" indent="-325119" algn="just">
              <a:spcBef>
                <a:spcPts val="500"/>
              </a:spcBef>
              <a:spcAft>
                <a:spcPts val="0"/>
              </a:spcAft>
              <a:buSzPts val="1520"/>
              <a:buChar char="🞂"/>
              <a:defRPr/>
            </a:lvl3pPr>
            <a:lvl4pPr marL="1828800" lvl="3" indent="-317500" algn="just">
              <a:spcBef>
                <a:spcPts val="400"/>
              </a:spcBef>
              <a:spcAft>
                <a:spcPts val="0"/>
              </a:spcAft>
              <a:buSzPts val="1400"/>
              <a:buChar char="◻"/>
              <a:defRPr/>
            </a:lvl4pPr>
            <a:lvl5pPr marL="2286000" lvl="4" indent="-299720" algn="just">
              <a:spcBef>
                <a:spcPts val="300"/>
              </a:spcBef>
              <a:spcAft>
                <a:spcPts val="0"/>
              </a:spcAft>
              <a:buSzPts val="112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47" name="Google Shape;47;p225"/>
          <p:cNvSpPr txBox="1">
            <a:spLocks noGrp="1"/>
          </p:cNvSpPr>
          <p:nvPr>
            <p:ph type="dt" idx="10"/>
          </p:nvPr>
        </p:nvSpPr>
        <p:spPr>
          <a:xfrm>
            <a:off x="6400800" y="6356350"/>
            <a:ext cx="2289175"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5"/>
          <p:cNvSpPr txBox="1">
            <a:spLocks noGrp="1"/>
          </p:cNvSpPr>
          <p:nvPr>
            <p:ph type="ftr" idx="11"/>
          </p:nvPr>
        </p:nvSpPr>
        <p:spPr>
          <a:xfrm>
            <a:off x="2898775" y="6356350"/>
            <a:ext cx="3505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25"/>
          <p:cNvSpPr txBox="1">
            <a:spLocks noGrp="1"/>
          </p:cNvSpPr>
          <p:nvPr>
            <p:ph type="sldNum" idx="12"/>
          </p:nvPr>
        </p:nvSpPr>
        <p:spPr>
          <a:xfrm>
            <a:off x="612775" y="6356350"/>
            <a:ext cx="1981200"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1400">
                <a:solidFill>
                  <a:schemeClr val="dk2"/>
                </a:solidFill>
                <a:latin typeface="Gill Sans"/>
                <a:ea typeface="Gill Sans"/>
                <a:cs typeface="Gill Sans"/>
                <a:sym typeface="Gill Sans"/>
              </a:defRPr>
            </a:lvl1pPr>
            <a:lvl2pPr marL="0" lvl="1" indent="0" algn="l">
              <a:spcBef>
                <a:spcPts val="0"/>
              </a:spcBef>
              <a:spcAft>
                <a:spcPts val="0"/>
              </a:spcAft>
              <a:buNone/>
              <a:defRPr sz="1400">
                <a:solidFill>
                  <a:schemeClr val="dk2"/>
                </a:solidFill>
                <a:latin typeface="Gill Sans"/>
                <a:ea typeface="Gill Sans"/>
                <a:cs typeface="Gill Sans"/>
                <a:sym typeface="Gill Sans"/>
              </a:defRPr>
            </a:lvl2pPr>
            <a:lvl3pPr marL="0" lvl="2" indent="0" algn="l">
              <a:spcBef>
                <a:spcPts val="0"/>
              </a:spcBef>
              <a:spcAft>
                <a:spcPts val="0"/>
              </a:spcAft>
              <a:buNone/>
              <a:defRPr sz="1400">
                <a:solidFill>
                  <a:schemeClr val="dk2"/>
                </a:solidFill>
                <a:latin typeface="Gill Sans"/>
                <a:ea typeface="Gill Sans"/>
                <a:cs typeface="Gill Sans"/>
                <a:sym typeface="Gill Sans"/>
              </a:defRPr>
            </a:lvl3pPr>
            <a:lvl4pPr marL="0" lvl="3" indent="0" algn="l">
              <a:spcBef>
                <a:spcPts val="0"/>
              </a:spcBef>
              <a:spcAft>
                <a:spcPts val="0"/>
              </a:spcAft>
              <a:buNone/>
              <a:defRPr sz="1400">
                <a:solidFill>
                  <a:schemeClr val="dk2"/>
                </a:solidFill>
                <a:latin typeface="Gill Sans"/>
                <a:ea typeface="Gill Sans"/>
                <a:cs typeface="Gill Sans"/>
                <a:sym typeface="Gill Sans"/>
              </a:defRPr>
            </a:lvl4pPr>
            <a:lvl5pPr marL="0" lvl="4" indent="0" algn="l">
              <a:spcBef>
                <a:spcPts val="0"/>
              </a:spcBef>
              <a:spcAft>
                <a:spcPts val="0"/>
              </a:spcAft>
              <a:buNone/>
              <a:defRPr sz="1400">
                <a:solidFill>
                  <a:schemeClr val="dk2"/>
                </a:solidFill>
                <a:latin typeface="Gill Sans"/>
                <a:ea typeface="Gill Sans"/>
                <a:cs typeface="Gill Sans"/>
                <a:sym typeface="Gill Sans"/>
              </a:defRPr>
            </a:lvl5pPr>
            <a:lvl6pPr marL="0" lvl="5" indent="0" algn="l">
              <a:spcBef>
                <a:spcPts val="0"/>
              </a:spcBef>
              <a:spcAft>
                <a:spcPts val="0"/>
              </a:spcAft>
              <a:buNone/>
              <a:defRPr sz="1400">
                <a:solidFill>
                  <a:schemeClr val="dk2"/>
                </a:solidFill>
                <a:latin typeface="Gill Sans"/>
                <a:ea typeface="Gill Sans"/>
                <a:cs typeface="Gill Sans"/>
                <a:sym typeface="Gill Sans"/>
              </a:defRPr>
            </a:lvl6pPr>
            <a:lvl7pPr marL="0" lvl="6" indent="0" algn="l">
              <a:spcBef>
                <a:spcPts val="0"/>
              </a:spcBef>
              <a:spcAft>
                <a:spcPts val="0"/>
              </a:spcAft>
              <a:buNone/>
              <a:defRPr sz="1400">
                <a:solidFill>
                  <a:schemeClr val="dk2"/>
                </a:solidFill>
                <a:latin typeface="Gill Sans"/>
                <a:ea typeface="Gill Sans"/>
                <a:cs typeface="Gill Sans"/>
                <a:sym typeface="Gill Sans"/>
              </a:defRPr>
            </a:lvl7pPr>
            <a:lvl8pPr marL="0" lvl="7" indent="0" algn="l">
              <a:spcBef>
                <a:spcPts val="0"/>
              </a:spcBef>
              <a:spcAft>
                <a:spcPts val="0"/>
              </a:spcAft>
              <a:buNone/>
              <a:defRPr sz="1400">
                <a:solidFill>
                  <a:schemeClr val="dk2"/>
                </a:solidFill>
                <a:latin typeface="Gill Sans"/>
                <a:ea typeface="Gill Sans"/>
                <a:cs typeface="Gill Sans"/>
                <a:sym typeface="Gill Sans"/>
              </a:defRPr>
            </a:lvl8pPr>
            <a:lvl9pPr marL="0" lvl="8" indent="0" algn="l">
              <a:spcBef>
                <a:spcPts val="0"/>
              </a:spcBef>
              <a:spcAft>
                <a:spcPts val="0"/>
              </a:spcAft>
              <a:buNone/>
              <a:defRPr sz="1400">
                <a:solidFill>
                  <a:schemeClr val="dk2"/>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226"/>
          <p:cNvSpPr/>
          <p:nvPr/>
        </p:nvSpPr>
        <p:spPr>
          <a:xfrm rot="5400000">
            <a:off x="419100" y="6467475"/>
            <a:ext cx="190500" cy="12065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2" name="Google Shape;52;p226"/>
          <p:cNvSpPr txBox="1">
            <a:spLocks noGrp="1"/>
          </p:cNvSpPr>
          <p:nvPr>
            <p:ph type="title"/>
          </p:nvPr>
        </p:nvSpPr>
        <p:spPr>
          <a:xfrm>
            <a:off x="457200" y="228600"/>
            <a:ext cx="8229600" cy="9144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26"/>
          <p:cNvSpPr txBox="1">
            <a:spLocks noGrp="1"/>
          </p:cNvSpPr>
          <p:nvPr>
            <p:ph type="dt" idx="10"/>
          </p:nvPr>
        </p:nvSpPr>
        <p:spPr>
          <a:xfrm>
            <a:off x="6400800" y="6356350"/>
            <a:ext cx="2289175"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26"/>
          <p:cNvSpPr txBox="1">
            <a:spLocks noGrp="1"/>
          </p:cNvSpPr>
          <p:nvPr>
            <p:ph type="ftr" idx="11"/>
          </p:nvPr>
        </p:nvSpPr>
        <p:spPr>
          <a:xfrm>
            <a:off x="2898775" y="6356350"/>
            <a:ext cx="3505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26"/>
          <p:cNvSpPr txBox="1">
            <a:spLocks noGrp="1"/>
          </p:cNvSpPr>
          <p:nvPr>
            <p:ph type="sldNum" idx="12"/>
          </p:nvPr>
        </p:nvSpPr>
        <p:spPr>
          <a:xfrm>
            <a:off x="612775" y="6356350"/>
            <a:ext cx="1981200"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1400">
                <a:solidFill>
                  <a:schemeClr val="dk2"/>
                </a:solidFill>
                <a:latin typeface="Gill Sans"/>
                <a:ea typeface="Gill Sans"/>
                <a:cs typeface="Gill Sans"/>
                <a:sym typeface="Gill Sans"/>
              </a:defRPr>
            </a:lvl1pPr>
            <a:lvl2pPr marL="0" lvl="1" indent="0" algn="l">
              <a:spcBef>
                <a:spcPts val="0"/>
              </a:spcBef>
              <a:spcAft>
                <a:spcPts val="0"/>
              </a:spcAft>
              <a:buNone/>
              <a:defRPr sz="1400">
                <a:solidFill>
                  <a:schemeClr val="dk2"/>
                </a:solidFill>
                <a:latin typeface="Gill Sans"/>
                <a:ea typeface="Gill Sans"/>
                <a:cs typeface="Gill Sans"/>
                <a:sym typeface="Gill Sans"/>
              </a:defRPr>
            </a:lvl2pPr>
            <a:lvl3pPr marL="0" lvl="2" indent="0" algn="l">
              <a:spcBef>
                <a:spcPts val="0"/>
              </a:spcBef>
              <a:spcAft>
                <a:spcPts val="0"/>
              </a:spcAft>
              <a:buNone/>
              <a:defRPr sz="1400">
                <a:solidFill>
                  <a:schemeClr val="dk2"/>
                </a:solidFill>
                <a:latin typeface="Gill Sans"/>
                <a:ea typeface="Gill Sans"/>
                <a:cs typeface="Gill Sans"/>
                <a:sym typeface="Gill Sans"/>
              </a:defRPr>
            </a:lvl3pPr>
            <a:lvl4pPr marL="0" lvl="3" indent="0" algn="l">
              <a:spcBef>
                <a:spcPts val="0"/>
              </a:spcBef>
              <a:spcAft>
                <a:spcPts val="0"/>
              </a:spcAft>
              <a:buNone/>
              <a:defRPr sz="1400">
                <a:solidFill>
                  <a:schemeClr val="dk2"/>
                </a:solidFill>
                <a:latin typeface="Gill Sans"/>
                <a:ea typeface="Gill Sans"/>
                <a:cs typeface="Gill Sans"/>
                <a:sym typeface="Gill Sans"/>
              </a:defRPr>
            </a:lvl4pPr>
            <a:lvl5pPr marL="0" lvl="4" indent="0" algn="l">
              <a:spcBef>
                <a:spcPts val="0"/>
              </a:spcBef>
              <a:spcAft>
                <a:spcPts val="0"/>
              </a:spcAft>
              <a:buNone/>
              <a:defRPr sz="1400">
                <a:solidFill>
                  <a:schemeClr val="dk2"/>
                </a:solidFill>
                <a:latin typeface="Gill Sans"/>
                <a:ea typeface="Gill Sans"/>
                <a:cs typeface="Gill Sans"/>
                <a:sym typeface="Gill Sans"/>
              </a:defRPr>
            </a:lvl5pPr>
            <a:lvl6pPr marL="0" lvl="5" indent="0" algn="l">
              <a:spcBef>
                <a:spcPts val="0"/>
              </a:spcBef>
              <a:spcAft>
                <a:spcPts val="0"/>
              </a:spcAft>
              <a:buNone/>
              <a:defRPr sz="1400">
                <a:solidFill>
                  <a:schemeClr val="dk2"/>
                </a:solidFill>
                <a:latin typeface="Gill Sans"/>
                <a:ea typeface="Gill Sans"/>
                <a:cs typeface="Gill Sans"/>
                <a:sym typeface="Gill Sans"/>
              </a:defRPr>
            </a:lvl6pPr>
            <a:lvl7pPr marL="0" lvl="6" indent="0" algn="l">
              <a:spcBef>
                <a:spcPts val="0"/>
              </a:spcBef>
              <a:spcAft>
                <a:spcPts val="0"/>
              </a:spcAft>
              <a:buNone/>
              <a:defRPr sz="1400">
                <a:solidFill>
                  <a:schemeClr val="dk2"/>
                </a:solidFill>
                <a:latin typeface="Gill Sans"/>
                <a:ea typeface="Gill Sans"/>
                <a:cs typeface="Gill Sans"/>
                <a:sym typeface="Gill Sans"/>
              </a:defRPr>
            </a:lvl7pPr>
            <a:lvl8pPr marL="0" lvl="7" indent="0" algn="l">
              <a:spcBef>
                <a:spcPts val="0"/>
              </a:spcBef>
              <a:spcAft>
                <a:spcPts val="0"/>
              </a:spcAft>
              <a:buNone/>
              <a:defRPr sz="1400">
                <a:solidFill>
                  <a:schemeClr val="dk2"/>
                </a:solidFill>
                <a:latin typeface="Gill Sans"/>
                <a:ea typeface="Gill Sans"/>
                <a:cs typeface="Gill Sans"/>
                <a:sym typeface="Gill Sans"/>
              </a:defRPr>
            </a:lvl8pPr>
            <a:lvl9pPr marL="0" lvl="8" indent="0" algn="l">
              <a:spcBef>
                <a:spcPts val="0"/>
              </a:spcBef>
              <a:spcAft>
                <a:spcPts val="0"/>
              </a:spcAft>
              <a:buNone/>
              <a:defRPr sz="1400">
                <a:solidFill>
                  <a:schemeClr val="dk2"/>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6"/>
        <p:cNvGrpSpPr/>
        <p:nvPr/>
      </p:nvGrpSpPr>
      <p:grpSpPr>
        <a:xfrm>
          <a:off x="0" y="0"/>
          <a:ext cx="0" cy="0"/>
          <a:chOff x="0" y="0"/>
          <a:chExt cx="0" cy="0"/>
        </a:xfrm>
      </p:grpSpPr>
      <p:cxnSp>
        <p:nvCxnSpPr>
          <p:cNvPr id="57" name="Google Shape;57;p227"/>
          <p:cNvCxnSpPr/>
          <p:nvPr/>
        </p:nvCxnSpPr>
        <p:spPr>
          <a:xfrm>
            <a:off x="457200" y="6353175"/>
            <a:ext cx="8229600" cy="0"/>
          </a:xfrm>
          <a:prstGeom prst="straightConnector1">
            <a:avLst/>
          </a:prstGeom>
          <a:noFill/>
          <a:ln w="9525" cap="flat" cmpd="sng">
            <a:solidFill>
              <a:schemeClr val="accent2"/>
            </a:solidFill>
            <a:prstDash val="dash"/>
            <a:round/>
            <a:headEnd type="none" w="sm" len="sm"/>
            <a:tailEnd type="none" w="sm" len="sm"/>
          </a:ln>
        </p:spPr>
      </p:cxnSp>
      <p:sp>
        <p:nvSpPr>
          <p:cNvPr id="58" name="Google Shape;58;p227"/>
          <p:cNvSpPr/>
          <p:nvPr/>
        </p:nvSpPr>
        <p:spPr>
          <a:xfrm rot="5400000">
            <a:off x="419100" y="6467475"/>
            <a:ext cx="190500" cy="12065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59" name="Google Shape;59;p227"/>
          <p:cNvSpPr txBox="1">
            <a:spLocks noGrp="1"/>
          </p:cNvSpPr>
          <p:nvPr>
            <p:ph type="dt" idx="10"/>
          </p:nvPr>
        </p:nvSpPr>
        <p:spPr>
          <a:xfrm>
            <a:off x="6400800" y="6356350"/>
            <a:ext cx="2289175"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27"/>
          <p:cNvSpPr txBox="1">
            <a:spLocks noGrp="1"/>
          </p:cNvSpPr>
          <p:nvPr>
            <p:ph type="ftr" idx="11"/>
          </p:nvPr>
        </p:nvSpPr>
        <p:spPr>
          <a:xfrm>
            <a:off x="2898775" y="6356350"/>
            <a:ext cx="3505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27"/>
          <p:cNvSpPr txBox="1">
            <a:spLocks noGrp="1"/>
          </p:cNvSpPr>
          <p:nvPr>
            <p:ph type="sldNum" idx="12"/>
          </p:nvPr>
        </p:nvSpPr>
        <p:spPr>
          <a:xfrm>
            <a:off x="612775" y="6356350"/>
            <a:ext cx="1981200"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1400">
                <a:solidFill>
                  <a:schemeClr val="dk2"/>
                </a:solidFill>
                <a:latin typeface="Gill Sans"/>
                <a:ea typeface="Gill Sans"/>
                <a:cs typeface="Gill Sans"/>
                <a:sym typeface="Gill Sans"/>
              </a:defRPr>
            </a:lvl1pPr>
            <a:lvl2pPr marL="0" lvl="1" indent="0" algn="l">
              <a:spcBef>
                <a:spcPts val="0"/>
              </a:spcBef>
              <a:spcAft>
                <a:spcPts val="0"/>
              </a:spcAft>
              <a:buNone/>
              <a:defRPr sz="1400">
                <a:solidFill>
                  <a:schemeClr val="dk2"/>
                </a:solidFill>
                <a:latin typeface="Gill Sans"/>
                <a:ea typeface="Gill Sans"/>
                <a:cs typeface="Gill Sans"/>
                <a:sym typeface="Gill Sans"/>
              </a:defRPr>
            </a:lvl2pPr>
            <a:lvl3pPr marL="0" lvl="2" indent="0" algn="l">
              <a:spcBef>
                <a:spcPts val="0"/>
              </a:spcBef>
              <a:spcAft>
                <a:spcPts val="0"/>
              </a:spcAft>
              <a:buNone/>
              <a:defRPr sz="1400">
                <a:solidFill>
                  <a:schemeClr val="dk2"/>
                </a:solidFill>
                <a:latin typeface="Gill Sans"/>
                <a:ea typeface="Gill Sans"/>
                <a:cs typeface="Gill Sans"/>
                <a:sym typeface="Gill Sans"/>
              </a:defRPr>
            </a:lvl3pPr>
            <a:lvl4pPr marL="0" lvl="3" indent="0" algn="l">
              <a:spcBef>
                <a:spcPts val="0"/>
              </a:spcBef>
              <a:spcAft>
                <a:spcPts val="0"/>
              </a:spcAft>
              <a:buNone/>
              <a:defRPr sz="1400">
                <a:solidFill>
                  <a:schemeClr val="dk2"/>
                </a:solidFill>
                <a:latin typeface="Gill Sans"/>
                <a:ea typeface="Gill Sans"/>
                <a:cs typeface="Gill Sans"/>
                <a:sym typeface="Gill Sans"/>
              </a:defRPr>
            </a:lvl4pPr>
            <a:lvl5pPr marL="0" lvl="4" indent="0" algn="l">
              <a:spcBef>
                <a:spcPts val="0"/>
              </a:spcBef>
              <a:spcAft>
                <a:spcPts val="0"/>
              </a:spcAft>
              <a:buNone/>
              <a:defRPr sz="1400">
                <a:solidFill>
                  <a:schemeClr val="dk2"/>
                </a:solidFill>
                <a:latin typeface="Gill Sans"/>
                <a:ea typeface="Gill Sans"/>
                <a:cs typeface="Gill Sans"/>
                <a:sym typeface="Gill Sans"/>
              </a:defRPr>
            </a:lvl5pPr>
            <a:lvl6pPr marL="0" lvl="5" indent="0" algn="l">
              <a:spcBef>
                <a:spcPts val="0"/>
              </a:spcBef>
              <a:spcAft>
                <a:spcPts val="0"/>
              </a:spcAft>
              <a:buNone/>
              <a:defRPr sz="1400">
                <a:solidFill>
                  <a:schemeClr val="dk2"/>
                </a:solidFill>
                <a:latin typeface="Gill Sans"/>
                <a:ea typeface="Gill Sans"/>
                <a:cs typeface="Gill Sans"/>
                <a:sym typeface="Gill Sans"/>
              </a:defRPr>
            </a:lvl6pPr>
            <a:lvl7pPr marL="0" lvl="6" indent="0" algn="l">
              <a:spcBef>
                <a:spcPts val="0"/>
              </a:spcBef>
              <a:spcAft>
                <a:spcPts val="0"/>
              </a:spcAft>
              <a:buNone/>
              <a:defRPr sz="1400">
                <a:solidFill>
                  <a:schemeClr val="dk2"/>
                </a:solidFill>
                <a:latin typeface="Gill Sans"/>
                <a:ea typeface="Gill Sans"/>
                <a:cs typeface="Gill Sans"/>
                <a:sym typeface="Gill Sans"/>
              </a:defRPr>
            </a:lvl7pPr>
            <a:lvl8pPr marL="0" lvl="7" indent="0" algn="l">
              <a:spcBef>
                <a:spcPts val="0"/>
              </a:spcBef>
              <a:spcAft>
                <a:spcPts val="0"/>
              </a:spcAft>
              <a:buNone/>
              <a:defRPr sz="1400">
                <a:solidFill>
                  <a:schemeClr val="dk2"/>
                </a:solidFill>
                <a:latin typeface="Gill Sans"/>
                <a:ea typeface="Gill Sans"/>
                <a:cs typeface="Gill Sans"/>
                <a:sym typeface="Gill Sans"/>
              </a:defRPr>
            </a:lvl8pPr>
            <a:lvl9pPr marL="0" lvl="8" indent="0" algn="l">
              <a:spcBef>
                <a:spcPts val="0"/>
              </a:spcBef>
              <a:spcAft>
                <a:spcPts val="0"/>
              </a:spcAft>
              <a:buNone/>
              <a:defRPr sz="1400">
                <a:solidFill>
                  <a:schemeClr val="dk2"/>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2"/>
        <p:cNvGrpSpPr/>
        <p:nvPr/>
      </p:nvGrpSpPr>
      <p:grpSpPr>
        <a:xfrm>
          <a:off x="0" y="0"/>
          <a:ext cx="0" cy="0"/>
          <a:chOff x="0" y="0"/>
          <a:chExt cx="0" cy="0"/>
        </a:xfrm>
      </p:grpSpPr>
      <p:cxnSp>
        <p:nvCxnSpPr>
          <p:cNvPr id="63" name="Google Shape;63;p228"/>
          <p:cNvCxnSpPr/>
          <p:nvPr/>
        </p:nvCxnSpPr>
        <p:spPr>
          <a:xfrm>
            <a:off x="457200" y="6353175"/>
            <a:ext cx="8229600" cy="0"/>
          </a:xfrm>
          <a:prstGeom prst="straightConnector1">
            <a:avLst/>
          </a:prstGeom>
          <a:noFill/>
          <a:ln w="9525" cap="flat" cmpd="sng">
            <a:solidFill>
              <a:schemeClr val="accent2"/>
            </a:solidFill>
            <a:prstDash val="dash"/>
            <a:round/>
            <a:headEnd type="none" w="sm" len="sm"/>
            <a:tailEnd type="none" w="sm" len="sm"/>
          </a:ln>
        </p:spPr>
      </p:cxnSp>
      <p:cxnSp>
        <p:nvCxnSpPr>
          <p:cNvPr id="64" name="Google Shape;64;p228"/>
          <p:cNvCxnSpPr/>
          <p:nvPr/>
        </p:nvCxnSpPr>
        <p:spPr>
          <a:xfrm rot="5400000">
            <a:off x="3160712" y="3324226"/>
            <a:ext cx="6035675" cy="0"/>
          </a:xfrm>
          <a:prstGeom prst="straightConnector1">
            <a:avLst/>
          </a:prstGeom>
          <a:noFill/>
          <a:ln w="9525" cap="flat" cmpd="sng">
            <a:solidFill>
              <a:schemeClr val="accent2"/>
            </a:solidFill>
            <a:prstDash val="dash"/>
            <a:round/>
            <a:headEnd type="none" w="sm" len="sm"/>
            <a:tailEnd type="none" w="sm" len="sm"/>
          </a:ln>
        </p:spPr>
      </p:cxnSp>
      <p:sp>
        <p:nvSpPr>
          <p:cNvPr id="65" name="Google Shape;65;p228"/>
          <p:cNvSpPr/>
          <p:nvPr/>
        </p:nvSpPr>
        <p:spPr>
          <a:xfrm rot="5400000">
            <a:off x="419100" y="6467475"/>
            <a:ext cx="190500" cy="12065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66" name="Google Shape;66;p228"/>
          <p:cNvSpPr txBox="1">
            <a:spLocks noGrp="1"/>
          </p:cNvSpPr>
          <p:nvPr>
            <p:ph type="title"/>
          </p:nvPr>
        </p:nvSpPr>
        <p:spPr>
          <a:xfrm>
            <a:off x="6324600" y="304800"/>
            <a:ext cx="2514600" cy="838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2000"/>
              <a:buFont typeface="Gill Sans"/>
              <a:buNone/>
              <a:defRPr sz="2000" b="1">
                <a:solidFill>
                  <a:schemeClr val="dk2"/>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8"/>
          <p:cNvSpPr txBox="1">
            <a:spLocks noGrp="1"/>
          </p:cNvSpPr>
          <p:nvPr>
            <p:ph type="body" idx="1"/>
          </p:nvPr>
        </p:nvSpPr>
        <p:spPr>
          <a:xfrm>
            <a:off x="6324600" y="1219200"/>
            <a:ext cx="2514600" cy="4843463"/>
          </a:xfrm>
          <a:prstGeom prst="rect">
            <a:avLst/>
          </a:prstGeom>
          <a:noFill/>
          <a:ln>
            <a:noFill/>
          </a:ln>
        </p:spPr>
        <p:txBody>
          <a:bodyPr spcFirstLastPara="1" wrap="square" lIns="91425" tIns="45700" rIns="91425" bIns="45700" anchor="t" anchorCtr="0">
            <a:noAutofit/>
          </a:bodyPr>
          <a:lstStyle>
            <a:lvl1pPr marL="457200" lvl="0" indent="-228600" algn="l">
              <a:lnSpc>
                <a:spcPct val="137500"/>
              </a:lnSpc>
              <a:spcBef>
                <a:spcPts val="600"/>
              </a:spcBef>
              <a:spcAft>
                <a:spcPts val="0"/>
              </a:spcAft>
              <a:buSzPts val="1216"/>
              <a:buNone/>
              <a:defRPr sz="1600">
                <a:solidFill>
                  <a:schemeClr val="dk2"/>
                </a:solidFill>
              </a:defRPr>
            </a:lvl1pPr>
            <a:lvl2pPr marL="914400" lvl="1" indent="-228600" algn="l">
              <a:spcBef>
                <a:spcPts val="1000"/>
              </a:spcBef>
              <a:spcAft>
                <a:spcPts val="0"/>
              </a:spcAft>
              <a:buSzPts val="912"/>
              <a:buNone/>
              <a:defRPr sz="1200"/>
            </a:lvl2pPr>
            <a:lvl3pPr marL="1371600" lvl="2" indent="-228600" algn="l">
              <a:spcBef>
                <a:spcPts val="500"/>
              </a:spcBef>
              <a:spcAft>
                <a:spcPts val="0"/>
              </a:spcAft>
              <a:buSzPts val="760"/>
              <a:buNone/>
              <a:defRPr sz="1000"/>
            </a:lvl3pPr>
            <a:lvl4pPr marL="1828800" lvl="3" indent="-228600" algn="l">
              <a:spcBef>
                <a:spcPts val="400"/>
              </a:spcBef>
              <a:spcAft>
                <a:spcPts val="0"/>
              </a:spcAft>
              <a:buSzPts val="630"/>
              <a:buNone/>
              <a:defRPr sz="900"/>
            </a:lvl4pPr>
            <a:lvl5pPr marL="2286000" lvl="4" indent="-228600" algn="l">
              <a:spcBef>
                <a:spcPts val="300"/>
              </a:spcBef>
              <a:spcAft>
                <a:spcPts val="0"/>
              </a:spcAft>
              <a:buSzPts val="630"/>
              <a:buNone/>
              <a:defRPr sz="900"/>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68" name="Google Shape;68;p228"/>
          <p:cNvSpPr txBox="1">
            <a:spLocks noGrp="1"/>
          </p:cNvSpPr>
          <p:nvPr>
            <p:ph type="body" idx="2"/>
          </p:nvPr>
        </p:nvSpPr>
        <p:spPr>
          <a:xfrm>
            <a:off x="304800" y="304800"/>
            <a:ext cx="5715000" cy="5715000"/>
          </a:xfrm>
          <a:prstGeom prst="rect">
            <a:avLst/>
          </a:prstGeom>
          <a:noFill/>
          <a:ln>
            <a:noFill/>
          </a:ln>
        </p:spPr>
        <p:txBody>
          <a:bodyPr spcFirstLastPara="1" wrap="square" lIns="91425" tIns="45700" rIns="91425" bIns="45700" anchor="t" anchorCtr="0">
            <a:noAutofit/>
          </a:bodyPr>
          <a:lstStyle>
            <a:lvl1pPr marL="457200" lvl="0" indent="-315468" algn="l">
              <a:spcBef>
                <a:spcPts val="600"/>
              </a:spcBef>
              <a:spcAft>
                <a:spcPts val="0"/>
              </a:spcAft>
              <a:buSzPts val="1368"/>
              <a:buChar char="🞂"/>
              <a:defRPr/>
            </a:lvl1pPr>
            <a:lvl2pPr marL="914400" lvl="1" indent="-315468" algn="l">
              <a:spcBef>
                <a:spcPts val="500"/>
              </a:spcBef>
              <a:spcAft>
                <a:spcPts val="0"/>
              </a:spcAft>
              <a:buSzPts val="1368"/>
              <a:buChar char="🞂"/>
              <a:defRPr/>
            </a:lvl2pPr>
            <a:lvl3pPr marL="1371600" lvl="2" indent="-315467"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69" name="Google Shape;69;p228"/>
          <p:cNvSpPr txBox="1">
            <a:spLocks noGrp="1"/>
          </p:cNvSpPr>
          <p:nvPr>
            <p:ph type="dt" idx="10"/>
          </p:nvPr>
        </p:nvSpPr>
        <p:spPr>
          <a:xfrm>
            <a:off x="6400800" y="6356350"/>
            <a:ext cx="2289175"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28"/>
          <p:cNvSpPr txBox="1">
            <a:spLocks noGrp="1"/>
          </p:cNvSpPr>
          <p:nvPr>
            <p:ph type="ftr" idx="11"/>
          </p:nvPr>
        </p:nvSpPr>
        <p:spPr>
          <a:xfrm>
            <a:off x="2898775" y="6356350"/>
            <a:ext cx="3505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28"/>
          <p:cNvSpPr txBox="1">
            <a:spLocks noGrp="1"/>
          </p:cNvSpPr>
          <p:nvPr>
            <p:ph type="sldNum" idx="12"/>
          </p:nvPr>
        </p:nvSpPr>
        <p:spPr>
          <a:xfrm>
            <a:off x="612775" y="6356350"/>
            <a:ext cx="1981200"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1400">
                <a:solidFill>
                  <a:schemeClr val="dk2"/>
                </a:solidFill>
                <a:latin typeface="Gill Sans"/>
                <a:ea typeface="Gill Sans"/>
                <a:cs typeface="Gill Sans"/>
                <a:sym typeface="Gill Sans"/>
              </a:defRPr>
            </a:lvl1pPr>
            <a:lvl2pPr marL="0" lvl="1" indent="0" algn="l">
              <a:spcBef>
                <a:spcPts val="0"/>
              </a:spcBef>
              <a:spcAft>
                <a:spcPts val="0"/>
              </a:spcAft>
              <a:buNone/>
              <a:defRPr sz="1400">
                <a:solidFill>
                  <a:schemeClr val="dk2"/>
                </a:solidFill>
                <a:latin typeface="Gill Sans"/>
                <a:ea typeface="Gill Sans"/>
                <a:cs typeface="Gill Sans"/>
                <a:sym typeface="Gill Sans"/>
              </a:defRPr>
            </a:lvl2pPr>
            <a:lvl3pPr marL="0" lvl="2" indent="0" algn="l">
              <a:spcBef>
                <a:spcPts val="0"/>
              </a:spcBef>
              <a:spcAft>
                <a:spcPts val="0"/>
              </a:spcAft>
              <a:buNone/>
              <a:defRPr sz="1400">
                <a:solidFill>
                  <a:schemeClr val="dk2"/>
                </a:solidFill>
                <a:latin typeface="Gill Sans"/>
                <a:ea typeface="Gill Sans"/>
                <a:cs typeface="Gill Sans"/>
                <a:sym typeface="Gill Sans"/>
              </a:defRPr>
            </a:lvl3pPr>
            <a:lvl4pPr marL="0" lvl="3" indent="0" algn="l">
              <a:spcBef>
                <a:spcPts val="0"/>
              </a:spcBef>
              <a:spcAft>
                <a:spcPts val="0"/>
              </a:spcAft>
              <a:buNone/>
              <a:defRPr sz="1400">
                <a:solidFill>
                  <a:schemeClr val="dk2"/>
                </a:solidFill>
                <a:latin typeface="Gill Sans"/>
                <a:ea typeface="Gill Sans"/>
                <a:cs typeface="Gill Sans"/>
                <a:sym typeface="Gill Sans"/>
              </a:defRPr>
            </a:lvl4pPr>
            <a:lvl5pPr marL="0" lvl="4" indent="0" algn="l">
              <a:spcBef>
                <a:spcPts val="0"/>
              </a:spcBef>
              <a:spcAft>
                <a:spcPts val="0"/>
              </a:spcAft>
              <a:buNone/>
              <a:defRPr sz="1400">
                <a:solidFill>
                  <a:schemeClr val="dk2"/>
                </a:solidFill>
                <a:latin typeface="Gill Sans"/>
                <a:ea typeface="Gill Sans"/>
                <a:cs typeface="Gill Sans"/>
                <a:sym typeface="Gill Sans"/>
              </a:defRPr>
            </a:lvl5pPr>
            <a:lvl6pPr marL="0" lvl="5" indent="0" algn="l">
              <a:spcBef>
                <a:spcPts val="0"/>
              </a:spcBef>
              <a:spcAft>
                <a:spcPts val="0"/>
              </a:spcAft>
              <a:buNone/>
              <a:defRPr sz="1400">
                <a:solidFill>
                  <a:schemeClr val="dk2"/>
                </a:solidFill>
                <a:latin typeface="Gill Sans"/>
                <a:ea typeface="Gill Sans"/>
                <a:cs typeface="Gill Sans"/>
                <a:sym typeface="Gill Sans"/>
              </a:defRPr>
            </a:lvl6pPr>
            <a:lvl7pPr marL="0" lvl="6" indent="0" algn="l">
              <a:spcBef>
                <a:spcPts val="0"/>
              </a:spcBef>
              <a:spcAft>
                <a:spcPts val="0"/>
              </a:spcAft>
              <a:buNone/>
              <a:defRPr sz="1400">
                <a:solidFill>
                  <a:schemeClr val="dk2"/>
                </a:solidFill>
                <a:latin typeface="Gill Sans"/>
                <a:ea typeface="Gill Sans"/>
                <a:cs typeface="Gill Sans"/>
                <a:sym typeface="Gill Sans"/>
              </a:defRPr>
            </a:lvl7pPr>
            <a:lvl8pPr marL="0" lvl="7" indent="0" algn="l">
              <a:spcBef>
                <a:spcPts val="0"/>
              </a:spcBef>
              <a:spcAft>
                <a:spcPts val="0"/>
              </a:spcAft>
              <a:buNone/>
              <a:defRPr sz="1400">
                <a:solidFill>
                  <a:schemeClr val="dk2"/>
                </a:solidFill>
                <a:latin typeface="Gill Sans"/>
                <a:ea typeface="Gill Sans"/>
                <a:cs typeface="Gill Sans"/>
                <a:sym typeface="Gill Sans"/>
              </a:defRPr>
            </a:lvl8pPr>
            <a:lvl9pPr marL="0" lvl="8" indent="0" algn="l">
              <a:spcBef>
                <a:spcPts val="0"/>
              </a:spcBef>
              <a:spcAft>
                <a:spcPts val="0"/>
              </a:spcAft>
              <a:buNone/>
              <a:defRPr sz="1400">
                <a:solidFill>
                  <a:schemeClr val="dk2"/>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bg>
      <p:bgPr>
        <a:solidFill>
          <a:schemeClr val="dk2"/>
        </a:solidFill>
        <a:effectLst/>
      </p:bgPr>
    </p:bg>
    <p:spTree>
      <p:nvGrpSpPr>
        <p:cNvPr id="1" name="Shape 72"/>
        <p:cNvGrpSpPr/>
        <p:nvPr/>
      </p:nvGrpSpPr>
      <p:grpSpPr>
        <a:xfrm>
          <a:off x="0" y="0"/>
          <a:ext cx="0" cy="0"/>
          <a:chOff x="0" y="0"/>
          <a:chExt cx="0" cy="0"/>
        </a:xfrm>
      </p:grpSpPr>
      <p:cxnSp>
        <p:nvCxnSpPr>
          <p:cNvPr id="73" name="Google Shape;73;p229"/>
          <p:cNvCxnSpPr/>
          <p:nvPr/>
        </p:nvCxnSpPr>
        <p:spPr>
          <a:xfrm>
            <a:off x="457200" y="6353175"/>
            <a:ext cx="8229600" cy="0"/>
          </a:xfrm>
          <a:prstGeom prst="straightConnector1">
            <a:avLst/>
          </a:prstGeom>
          <a:noFill/>
          <a:ln w="9525" cap="flat" cmpd="sng">
            <a:solidFill>
              <a:schemeClr val="accent2"/>
            </a:solidFill>
            <a:prstDash val="dash"/>
            <a:round/>
            <a:headEnd type="none" w="sm" len="sm"/>
            <a:tailEnd type="none" w="sm" len="sm"/>
          </a:ln>
        </p:spPr>
      </p:cxnSp>
      <p:sp>
        <p:nvSpPr>
          <p:cNvPr id="74" name="Google Shape;74;p229"/>
          <p:cNvSpPr/>
          <p:nvPr/>
        </p:nvSpPr>
        <p:spPr>
          <a:xfrm rot="5400000">
            <a:off x="419100" y="6467475"/>
            <a:ext cx="190500" cy="12065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75" name="Google Shape;75;p229"/>
          <p:cNvSpPr/>
          <p:nvPr/>
        </p:nvSpPr>
        <p:spPr>
          <a:xfrm>
            <a:off x="457200" y="500063"/>
            <a:ext cx="182563" cy="68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76" name="Google Shape;76;p229"/>
          <p:cNvSpPr txBox="1">
            <a:spLocks noGrp="1"/>
          </p:cNvSpPr>
          <p:nvPr>
            <p:ph type="title"/>
          </p:nvPr>
        </p:nvSpPr>
        <p:spPr>
          <a:xfrm>
            <a:off x="457200" y="500856"/>
            <a:ext cx="8229600" cy="674688"/>
          </a:xfrm>
          <a:prstGeom prst="rect">
            <a:avLst/>
          </a:prstGeom>
          <a:noFill/>
          <a:ln w="9525" cap="flat" cmpd="sng">
            <a:solidFill>
              <a:schemeClr val="accent1"/>
            </a:solidFill>
            <a:prstDash val="solid"/>
            <a:round/>
            <a:headEnd type="none" w="sm" len="sm"/>
            <a:tailEnd type="none" w="sm" len="sm"/>
          </a:ln>
        </p:spPr>
        <p:txBody>
          <a:bodyPr spcFirstLastPara="1" wrap="square" lIns="274300" tIns="45700" rIns="91425" bIns="45700" anchor="ctr" anchorCtr="0">
            <a:noAutofit/>
          </a:bodyPr>
          <a:lstStyle>
            <a:lvl1pPr lvl="0" algn="r">
              <a:spcBef>
                <a:spcPts val="0"/>
              </a:spcBef>
              <a:spcAft>
                <a:spcPts val="0"/>
              </a:spcAft>
              <a:buClr>
                <a:schemeClr val="lt1"/>
              </a:buClr>
              <a:buSzPts val="2000"/>
              <a:buFont typeface="Bookman Old Style"/>
              <a:buNone/>
              <a:defRPr sz="2000" b="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29"/>
          <p:cNvSpPr>
            <a:spLocks noGrp="1"/>
          </p:cNvSpPr>
          <p:nvPr>
            <p:ph type="pic" idx="2"/>
          </p:nvPr>
        </p:nvSpPr>
        <p:spPr>
          <a:xfrm>
            <a:off x="457200" y="1905000"/>
            <a:ext cx="8229600" cy="4270248"/>
          </a:xfrm>
          <a:prstGeom prst="rect">
            <a:avLst/>
          </a:prstGeom>
          <a:solidFill>
            <a:srgbClr val="BABABA"/>
          </a:solidFill>
          <a:ln>
            <a:noFill/>
          </a:ln>
        </p:spPr>
        <p:txBody>
          <a:bodyPr spcFirstLastPara="1" wrap="square" lIns="91425" tIns="45700" rIns="91425" bIns="45700" anchor="t" anchorCtr="0">
            <a:normAutofit/>
          </a:bodyPr>
          <a:lstStyle>
            <a:lvl1pPr marR="0" lvl="0" algn="l" rtl="0">
              <a:spcBef>
                <a:spcPts val="600"/>
              </a:spcBef>
              <a:spcAft>
                <a:spcPts val="0"/>
              </a:spcAft>
              <a:buClr>
                <a:schemeClr val="accent1"/>
              </a:buClr>
              <a:buSzPts val="2432"/>
              <a:buFont typeface="Noto Sans Symbols"/>
              <a:buNone/>
              <a:defRPr sz="3200" b="0" i="0" u="none" strike="noStrike" cap="none">
                <a:solidFill>
                  <a:schemeClr val="lt1"/>
                </a:solidFill>
                <a:latin typeface="Gill Sans"/>
                <a:ea typeface="Gill Sans"/>
                <a:cs typeface="Gill Sans"/>
                <a:sym typeface="Gill Sans"/>
              </a:defRPr>
            </a:lvl1pPr>
            <a:lvl2pPr marR="0" lvl="1" algn="l" rtl="0">
              <a:spcBef>
                <a:spcPts val="500"/>
              </a:spcBef>
              <a:spcAft>
                <a:spcPts val="0"/>
              </a:spcAft>
              <a:buClr>
                <a:schemeClr val="accent2"/>
              </a:buClr>
              <a:buSzPts val="1748"/>
              <a:buFont typeface="Noto Sans Symbols"/>
              <a:buChar char="🞂"/>
              <a:defRPr sz="2300" b="0" i="0" u="none" strike="noStrike" cap="none">
                <a:solidFill>
                  <a:schemeClr val="lt2"/>
                </a:solidFill>
                <a:latin typeface="Gill Sans"/>
                <a:ea typeface="Gill Sans"/>
                <a:cs typeface="Gill Sans"/>
                <a:sym typeface="Gill Sans"/>
              </a:defRPr>
            </a:lvl2pPr>
            <a:lvl3pPr marR="0" lvl="2" algn="l" rtl="0">
              <a:spcBef>
                <a:spcPts val="500"/>
              </a:spcBef>
              <a:spcAft>
                <a:spcPts val="0"/>
              </a:spcAft>
              <a:buClr>
                <a:srgbClr val="BCBCBC"/>
              </a:buClr>
              <a:buSzPts val="1520"/>
              <a:buFont typeface="Noto Sans Symbols"/>
              <a:buChar char="🞂"/>
              <a:defRPr sz="2000" b="0" i="0" u="none" strike="noStrike" cap="none">
                <a:solidFill>
                  <a:schemeClr val="lt1"/>
                </a:solidFill>
                <a:latin typeface="Gill Sans"/>
                <a:ea typeface="Gill Sans"/>
                <a:cs typeface="Gill Sans"/>
                <a:sym typeface="Gill Sans"/>
              </a:defRPr>
            </a:lvl3pPr>
            <a:lvl4pPr marR="0" lvl="3" algn="l" rtl="0">
              <a:spcBef>
                <a:spcPts val="400"/>
              </a:spcBef>
              <a:spcAft>
                <a:spcPts val="0"/>
              </a:spcAft>
              <a:buClr>
                <a:srgbClr val="8BA2B4"/>
              </a:buClr>
              <a:buSzPts val="1400"/>
              <a:buFont typeface="Noto Sans Symbols"/>
              <a:buChar char="◻"/>
              <a:defRPr sz="2000" b="0" i="0" u="none" strike="noStrike" cap="none">
                <a:solidFill>
                  <a:schemeClr val="lt1"/>
                </a:solidFill>
                <a:latin typeface="Gill Sans"/>
                <a:ea typeface="Gill Sans"/>
                <a:cs typeface="Gill Sans"/>
                <a:sym typeface="Gill Sans"/>
              </a:defRPr>
            </a:lvl4pPr>
            <a:lvl5pPr marR="0" lvl="4" algn="l" rtl="0">
              <a:spcBef>
                <a:spcPts val="300"/>
              </a:spcBef>
              <a:spcAft>
                <a:spcPts val="0"/>
              </a:spcAft>
              <a:buClr>
                <a:schemeClr val="accent2"/>
              </a:buClr>
              <a:buSzPts val="1120"/>
              <a:buFont typeface="Noto Sans Symbols"/>
              <a:buChar char="◻"/>
              <a:defRPr sz="1600" b="0" i="0" u="none" strike="noStrike" cap="none">
                <a:solidFill>
                  <a:schemeClr val="lt1"/>
                </a:solidFill>
                <a:latin typeface="Gill Sans"/>
                <a:ea typeface="Gill Sans"/>
                <a:cs typeface="Gill Sans"/>
                <a:sym typeface="Gill Sans"/>
              </a:defRPr>
            </a:lvl5pPr>
            <a:lvl6pPr marR="0" lvl="5" algn="l" rtl="0">
              <a:spcBef>
                <a:spcPts val="300"/>
              </a:spcBef>
              <a:spcAft>
                <a:spcPts val="0"/>
              </a:spcAft>
              <a:buClr>
                <a:srgbClr val="8BA1B3"/>
              </a:buClr>
              <a:buSzPts val="1200"/>
              <a:buFont typeface="Noto Sans Symbols"/>
              <a:buChar char="🞂"/>
              <a:defRPr sz="1600" b="0" i="0" u="none" strike="noStrike" cap="none">
                <a:solidFill>
                  <a:schemeClr val="lt1"/>
                </a:solidFill>
                <a:latin typeface="Gill Sans"/>
                <a:ea typeface="Gill Sans"/>
                <a:cs typeface="Gill Sans"/>
                <a:sym typeface="Gill Sans"/>
              </a:defRPr>
            </a:lvl6pPr>
            <a:lvl7pPr marR="0" lvl="6" algn="l" rtl="0">
              <a:spcBef>
                <a:spcPts val="300"/>
              </a:spcBef>
              <a:spcAft>
                <a:spcPts val="0"/>
              </a:spcAft>
              <a:buClr>
                <a:srgbClr val="646C8F"/>
              </a:buClr>
              <a:buSzPts val="1050"/>
              <a:buFont typeface="Noto Sans Symbols"/>
              <a:buChar char="🞂"/>
              <a:defRPr sz="1400" b="0" i="0" u="none" strike="noStrike" cap="none">
                <a:solidFill>
                  <a:schemeClr val="lt1"/>
                </a:solidFill>
                <a:latin typeface="Gill Sans"/>
                <a:ea typeface="Gill Sans"/>
                <a:cs typeface="Gill Sans"/>
                <a:sym typeface="Gill Sans"/>
              </a:defRPr>
            </a:lvl7pPr>
            <a:lvl8pPr marR="0" lvl="7" algn="l" rtl="0">
              <a:spcBef>
                <a:spcPts val="300"/>
              </a:spcBef>
              <a:spcAft>
                <a:spcPts val="0"/>
              </a:spcAft>
              <a:buClr>
                <a:srgbClr val="BABABA"/>
              </a:buClr>
              <a:buSzPts val="1050"/>
              <a:buFont typeface="Noto Sans Symbols"/>
              <a:buChar char="🞂"/>
              <a:defRPr sz="1400" b="0" i="0" u="none" strike="noStrike" cap="none">
                <a:solidFill>
                  <a:schemeClr val="lt1"/>
                </a:solidFill>
                <a:latin typeface="Gill Sans"/>
                <a:ea typeface="Gill Sans"/>
                <a:cs typeface="Gill Sans"/>
                <a:sym typeface="Gill Sans"/>
              </a:defRPr>
            </a:lvl8pPr>
            <a:lvl9pPr marR="0" lvl="8" algn="l" rtl="0">
              <a:spcBef>
                <a:spcPts val="300"/>
              </a:spcBef>
              <a:spcAft>
                <a:spcPts val="0"/>
              </a:spcAft>
              <a:buClr>
                <a:srgbClr val="9FB8CD"/>
              </a:buClr>
              <a:buSzPts val="900"/>
              <a:buFont typeface="Noto Sans Symbols"/>
              <a:buChar char="🞂"/>
              <a:defRPr sz="1200" b="0" i="0" u="none" strike="noStrike" cap="none">
                <a:solidFill>
                  <a:schemeClr val="lt1"/>
                </a:solidFill>
                <a:latin typeface="Gill Sans"/>
                <a:ea typeface="Gill Sans"/>
                <a:cs typeface="Gill Sans"/>
                <a:sym typeface="Gill Sans"/>
              </a:defRPr>
            </a:lvl9pPr>
          </a:lstStyle>
          <a:p>
            <a:endParaRPr/>
          </a:p>
        </p:txBody>
      </p:sp>
      <p:sp>
        <p:nvSpPr>
          <p:cNvPr id="78" name="Google Shape;78;p229"/>
          <p:cNvSpPr txBox="1">
            <a:spLocks noGrp="1"/>
          </p:cNvSpPr>
          <p:nvPr>
            <p:ph type="body" idx="1"/>
          </p:nvPr>
        </p:nvSpPr>
        <p:spPr>
          <a:xfrm>
            <a:off x="457200" y="1219200"/>
            <a:ext cx="8229600" cy="533400"/>
          </a:xfrm>
          <a:prstGeom prst="rect">
            <a:avLst/>
          </a:prstGeom>
          <a:noFill/>
          <a:ln>
            <a:noFill/>
          </a:ln>
        </p:spPr>
        <p:txBody>
          <a:bodyPr spcFirstLastPara="1" wrap="square" lIns="91425" tIns="45700" rIns="91425" bIns="45700" anchor="ctr" anchorCtr="0">
            <a:noAutofit/>
          </a:bodyPr>
          <a:lstStyle>
            <a:lvl1pPr marL="457200" lvl="0" indent="-228600" algn="l">
              <a:spcBef>
                <a:spcPts val="600"/>
              </a:spcBef>
              <a:spcAft>
                <a:spcPts val="0"/>
              </a:spcAft>
              <a:buSzPts val="1064"/>
              <a:buFont typeface="Gill Sans"/>
              <a:buNone/>
              <a:defRPr sz="1400"/>
            </a:lvl1pPr>
            <a:lvl2pPr marL="914400" lvl="1" indent="-286512" algn="l">
              <a:spcBef>
                <a:spcPts val="500"/>
              </a:spcBef>
              <a:spcAft>
                <a:spcPts val="0"/>
              </a:spcAft>
              <a:buSzPts val="912"/>
              <a:buChar char="🞂"/>
              <a:defRPr sz="1200"/>
            </a:lvl2pPr>
            <a:lvl3pPr marL="1371600" lvl="2" indent="-276860" algn="l">
              <a:spcBef>
                <a:spcPts val="500"/>
              </a:spcBef>
              <a:spcAft>
                <a:spcPts val="0"/>
              </a:spcAft>
              <a:buSzPts val="760"/>
              <a:buChar char="🞂"/>
              <a:defRPr sz="1000"/>
            </a:lvl3pPr>
            <a:lvl4pPr marL="1828800" lvl="3" indent="-268605" algn="l">
              <a:spcBef>
                <a:spcPts val="400"/>
              </a:spcBef>
              <a:spcAft>
                <a:spcPts val="0"/>
              </a:spcAft>
              <a:buSzPts val="630"/>
              <a:buChar char="◻"/>
              <a:defRPr sz="900"/>
            </a:lvl4pPr>
            <a:lvl5pPr marL="2286000" lvl="4" indent="-268604" algn="l">
              <a:spcBef>
                <a:spcPts val="300"/>
              </a:spcBef>
              <a:spcAft>
                <a:spcPts val="0"/>
              </a:spcAft>
              <a:buSzPts val="630"/>
              <a:buChar char="◻"/>
              <a:defRPr sz="900"/>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79" name="Google Shape;79;p229"/>
          <p:cNvSpPr txBox="1">
            <a:spLocks noGrp="1"/>
          </p:cNvSpPr>
          <p:nvPr>
            <p:ph type="dt" idx="10"/>
          </p:nvPr>
        </p:nvSpPr>
        <p:spPr>
          <a:xfrm>
            <a:off x="6400800" y="6356350"/>
            <a:ext cx="2289175" cy="365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29"/>
          <p:cNvSpPr txBox="1">
            <a:spLocks noGrp="1"/>
          </p:cNvSpPr>
          <p:nvPr>
            <p:ph type="ftr" idx="11"/>
          </p:nvPr>
        </p:nvSpPr>
        <p:spPr>
          <a:xfrm>
            <a:off x="2898775" y="6356350"/>
            <a:ext cx="3505200" cy="36512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29"/>
          <p:cNvSpPr txBox="1">
            <a:spLocks noGrp="1"/>
          </p:cNvSpPr>
          <p:nvPr>
            <p:ph type="sldNum" idx="12"/>
          </p:nvPr>
        </p:nvSpPr>
        <p:spPr>
          <a:xfrm>
            <a:off x="612775" y="6356350"/>
            <a:ext cx="1981200" cy="365125"/>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sz="1400">
                <a:solidFill>
                  <a:schemeClr val="lt2"/>
                </a:solidFill>
                <a:latin typeface="Gill Sans"/>
                <a:ea typeface="Gill Sans"/>
                <a:cs typeface="Gill Sans"/>
                <a:sym typeface="Gill Sans"/>
              </a:defRPr>
            </a:lvl1pPr>
            <a:lvl2pPr marL="0" lvl="1" indent="0" algn="l">
              <a:spcBef>
                <a:spcPts val="0"/>
              </a:spcBef>
              <a:spcAft>
                <a:spcPts val="0"/>
              </a:spcAft>
              <a:buNone/>
              <a:defRPr sz="1400">
                <a:solidFill>
                  <a:schemeClr val="lt2"/>
                </a:solidFill>
                <a:latin typeface="Gill Sans"/>
                <a:ea typeface="Gill Sans"/>
                <a:cs typeface="Gill Sans"/>
                <a:sym typeface="Gill Sans"/>
              </a:defRPr>
            </a:lvl2pPr>
            <a:lvl3pPr marL="0" lvl="2" indent="0" algn="l">
              <a:spcBef>
                <a:spcPts val="0"/>
              </a:spcBef>
              <a:spcAft>
                <a:spcPts val="0"/>
              </a:spcAft>
              <a:buNone/>
              <a:defRPr sz="1400">
                <a:solidFill>
                  <a:schemeClr val="lt2"/>
                </a:solidFill>
                <a:latin typeface="Gill Sans"/>
                <a:ea typeface="Gill Sans"/>
                <a:cs typeface="Gill Sans"/>
                <a:sym typeface="Gill Sans"/>
              </a:defRPr>
            </a:lvl3pPr>
            <a:lvl4pPr marL="0" lvl="3" indent="0" algn="l">
              <a:spcBef>
                <a:spcPts val="0"/>
              </a:spcBef>
              <a:spcAft>
                <a:spcPts val="0"/>
              </a:spcAft>
              <a:buNone/>
              <a:defRPr sz="1400">
                <a:solidFill>
                  <a:schemeClr val="lt2"/>
                </a:solidFill>
                <a:latin typeface="Gill Sans"/>
                <a:ea typeface="Gill Sans"/>
                <a:cs typeface="Gill Sans"/>
                <a:sym typeface="Gill Sans"/>
              </a:defRPr>
            </a:lvl4pPr>
            <a:lvl5pPr marL="0" lvl="4" indent="0" algn="l">
              <a:spcBef>
                <a:spcPts val="0"/>
              </a:spcBef>
              <a:spcAft>
                <a:spcPts val="0"/>
              </a:spcAft>
              <a:buNone/>
              <a:defRPr sz="1400">
                <a:solidFill>
                  <a:schemeClr val="lt2"/>
                </a:solidFill>
                <a:latin typeface="Gill Sans"/>
                <a:ea typeface="Gill Sans"/>
                <a:cs typeface="Gill Sans"/>
                <a:sym typeface="Gill Sans"/>
              </a:defRPr>
            </a:lvl5pPr>
            <a:lvl6pPr marL="0" lvl="5" indent="0" algn="l">
              <a:spcBef>
                <a:spcPts val="0"/>
              </a:spcBef>
              <a:spcAft>
                <a:spcPts val="0"/>
              </a:spcAft>
              <a:buNone/>
              <a:defRPr sz="1400">
                <a:solidFill>
                  <a:schemeClr val="lt2"/>
                </a:solidFill>
                <a:latin typeface="Gill Sans"/>
                <a:ea typeface="Gill Sans"/>
                <a:cs typeface="Gill Sans"/>
                <a:sym typeface="Gill Sans"/>
              </a:defRPr>
            </a:lvl6pPr>
            <a:lvl7pPr marL="0" lvl="6" indent="0" algn="l">
              <a:spcBef>
                <a:spcPts val="0"/>
              </a:spcBef>
              <a:spcAft>
                <a:spcPts val="0"/>
              </a:spcAft>
              <a:buNone/>
              <a:defRPr sz="1400">
                <a:solidFill>
                  <a:schemeClr val="lt2"/>
                </a:solidFill>
                <a:latin typeface="Gill Sans"/>
                <a:ea typeface="Gill Sans"/>
                <a:cs typeface="Gill Sans"/>
                <a:sym typeface="Gill Sans"/>
              </a:defRPr>
            </a:lvl7pPr>
            <a:lvl8pPr marL="0" lvl="7" indent="0" algn="l">
              <a:spcBef>
                <a:spcPts val="0"/>
              </a:spcBef>
              <a:spcAft>
                <a:spcPts val="0"/>
              </a:spcAft>
              <a:buNone/>
              <a:defRPr sz="1400">
                <a:solidFill>
                  <a:schemeClr val="lt2"/>
                </a:solidFill>
                <a:latin typeface="Gill Sans"/>
                <a:ea typeface="Gill Sans"/>
                <a:cs typeface="Gill Sans"/>
                <a:sym typeface="Gill Sans"/>
              </a:defRPr>
            </a:lvl8pPr>
            <a:lvl9pPr marL="0" lvl="8" indent="0" algn="l">
              <a:spcBef>
                <a:spcPts val="0"/>
              </a:spcBef>
              <a:spcAft>
                <a:spcPts val="0"/>
              </a:spcAft>
              <a:buNone/>
              <a:defRPr sz="1400">
                <a:solidFill>
                  <a:schemeClr val="lt2"/>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0"/>
          <p:cNvSpPr txBox="1">
            <a:spLocks noGrp="1"/>
          </p:cNvSpPr>
          <p:nvPr>
            <p:ph type="title"/>
          </p:nvPr>
        </p:nvSpPr>
        <p:spPr>
          <a:xfrm>
            <a:off x="457200" y="152400"/>
            <a:ext cx="8229600" cy="9906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3200" b="0" i="0" u="none" strike="noStrike" cap="none">
                <a:solidFill>
                  <a:schemeClr val="dk2"/>
                </a:solidFill>
                <a:latin typeface="Bookman Old Style"/>
                <a:ea typeface="Bookman Old Style"/>
                <a:cs typeface="Bookman Old Style"/>
                <a:sym typeface="Bookman Old Style"/>
              </a:defRPr>
            </a:lvl1pPr>
            <a:lvl2pPr marR="0" lvl="1" algn="l" rtl="0">
              <a:spcBef>
                <a:spcPts val="0"/>
              </a:spcBef>
              <a:spcAft>
                <a:spcPts val="0"/>
              </a:spcAft>
              <a:buSzPts val="1400"/>
              <a:buNone/>
              <a:defRPr sz="3200" b="0" i="0" u="none" strike="noStrike" cap="none">
                <a:solidFill>
                  <a:schemeClr val="dk2"/>
                </a:solidFill>
                <a:latin typeface="Bookman Old Style"/>
                <a:ea typeface="Bookman Old Style"/>
                <a:cs typeface="Bookman Old Style"/>
                <a:sym typeface="Bookman Old Style"/>
              </a:defRPr>
            </a:lvl2pPr>
            <a:lvl3pPr marR="0" lvl="2" algn="l" rtl="0">
              <a:spcBef>
                <a:spcPts val="0"/>
              </a:spcBef>
              <a:spcAft>
                <a:spcPts val="0"/>
              </a:spcAft>
              <a:buSzPts val="1400"/>
              <a:buNone/>
              <a:defRPr sz="3200" b="0" i="0" u="none" strike="noStrike" cap="none">
                <a:solidFill>
                  <a:schemeClr val="dk2"/>
                </a:solidFill>
                <a:latin typeface="Bookman Old Style"/>
                <a:ea typeface="Bookman Old Style"/>
                <a:cs typeface="Bookman Old Style"/>
                <a:sym typeface="Bookman Old Style"/>
              </a:defRPr>
            </a:lvl3pPr>
            <a:lvl4pPr marR="0" lvl="3" algn="l" rtl="0">
              <a:spcBef>
                <a:spcPts val="0"/>
              </a:spcBef>
              <a:spcAft>
                <a:spcPts val="0"/>
              </a:spcAft>
              <a:buSzPts val="1400"/>
              <a:buNone/>
              <a:defRPr sz="3200" b="0" i="0" u="none" strike="noStrike" cap="none">
                <a:solidFill>
                  <a:schemeClr val="dk2"/>
                </a:solidFill>
                <a:latin typeface="Bookman Old Style"/>
                <a:ea typeface="Bookman Old Style"/>
                <a:cs typeface="Bookman Old Style"/>
                <a:sym typeface="Bookman Old Style"/>
              </a:defRPr>
            </a:lvl4pPr>
            <a:lvl5pPr marR="0" lvl="4" algn="l" rtl="0">
              <a:spcBef>
                <a:spcPts val="0"/>
              </a:spcBef>
              <a:spcAft>
                <a:spcPts val="0"/>
              </a:spcAft>
              <a:buSzPts val="1400"/>
              <a:buNone/>
              <a:defRPr sz="3200" b="0" i="0" u="none" strike="noStrike" cap="none">
                <a:solidFill>
                  <a:schemeClr val="dk2"/>
                </a:solidFill>
                <a:latin typeface="Bookman Old Style"/>
                <a:ea typeface="Bookman Old Style"/>
                <a:cs typeface="Bookman Old Style"/>
                <a:sym typeface="Bookman Old Style"/>
              </a:defRPr>
            </a:lvl5pPr>
            <a:lvl6pPr marR="0" lvl="5" algn="l" rtl="0">
              <a:spcBef>
                <a:spcPts val="0"/>
              </a:spcBef>
              <a:spcAft>
                <a:spcPts val="0"/>
              </a:spcAft>
              <a:buSzPts val="1400"/>
              <a:buNone/>
              <a:defRPr sz="3200" b="0" i="0" u="none" strike="noStrike" cap="none">
                <a:solidFill>
                  <a:schemeClr val="dk2"/>
                </a:solidFill>
                <a:latin typeface="Bookman Old Style"/>
                <a:ea typeface="Bookman Old Style"/>
                <a:cs typeface="Bookman Old Style"/>
                <a:sym typeface="Bookman Old Style"/>
              </a:defRPr>
            </a:lvl6pPr>
            <a:lvl7pPr marR="0" lvl="6" algn="l" rtl="0">
              <a:spcBef>
                <a:spcPts val="0"/>
              </a:spcBef>
              <a:spcAft>
                <a:spcPts val="0"/>
              </a:spcAft>
              <a:buSzPts val="1400"/>
              <a:buNone/>
              <a:defRPr sz="3200" b="0" i="0" u="none" strike="noStrike" cap="none">
                <a:solidFill>
                  <a:schemeClr val="dk2"/>
                </a:solidFill>
                <a:latin typeface="Bookman Old Style"/>
                <a:ea typeface="Bookman Old Style"/>
                <a:cs typeface="Bookman Old Style"/>
                <a:sym typeface="Bookman Old Style"/>
              </a:defRPr>
            </a:lvl7pPr>
            <a:lvl8pPr marR="0" lvl="7" algn="l" rtl="0">
              <a:spcBef>
                <a:spcPts val="0"/>
              </a:spcBef>
              <a:spcAft>
                <a:spcPts val="0"/>
              </a:spcAft>
              <a:buSzPts val="1400"/>
              <a:buNone/>
              <a:defRPr sz="3200" b="0" i="0" u="none" strike="noStrike" cap="none">
                <a:solidFill>
                  <a:schemeClr val="dk2"/>
                </a:solidFill>
                <a:latin typeface="Bookman Old Style"/>
                <a:ea typeface="Bookman Old Style"/>
                <a:cs typeface="Bookman Old Style"/>
                <a:sym typeface="Bookman Old Style"/>
              </a:defRPr>
            </a:lvl8pPr>
            <a:lvl9pPr marR="0" lvl="8" algn="l" rtl="0">
              <a:spcBef>
                <a:spcPts val="0"/>
              </a:spcBef>
              <a:spcAft>
                <a:spcPts val="0"/>
              </a:spcAft>
              <a:buSzPts val="1400"/>
              <a:buNone/>
              <a:defRPr sz="3200" b="0" i="0" u="none" strike="noStrike" cap="none">
                <a:solidFill>
                  <a:schemeClr val="dk2"/>
                </a:solidFill>
                <a:latin typeface="Bookman Old Style"/>
                <a:ea typeface="Bookman Old Style"/>
                <a:cs typeface="Bookman Old Style"/>
                <a:sym typeface="Bookman Old Style"/>
              </a:defRPr>
            </a:lvl9pPr>
          </a:lstStyle>
          <a:p>
            <a:endParaRPr/>
          </a:p>
        </p:txBody>
      </p:sp>
      <p:sp>
        <p:nvSpPr>
          <p:cNvPr id="11" name="Google Shape;11;p220"/>
          <p:cNvSpPr txBox="1">
            <a:spLocks noGrp="1"/>
          </p:cNvSpPr>
          <p:nvPr>
            <p:ph type="body" idx="1"/>
          </p:nvPr>
        </p:nvSpPr>
        <p:spPr>
          <a:xfrm>
            <a:off x="457200" y="1219200"/>
            <a:ext cx="8229600" cy="4910138"/>
          </a:xfrm>
          <a:prstGeom prst="rect">
            <a:avLst/>
          </a:prstGeom>
          <a:noFill/>
          <a:ln>
            <a:noFill/>
          </a:ln>
        </p:spPr>
        <p:txBody>
          <a:bodyPr spcFirstLastPara="1" wrap="square" lIns="91425" tIns="45700" rIns="91425" bIns="45700" anchor="t" anchorCtr="0">
            <a:noAutofit/>
          </a:bodyPr>
          <a:lstStyle>
            <a:lvl1pPr marL="457200" marR="0" lvl="0" indent="-354076" algn="l" rtl="0">
              <a:spcBef>
                <a:spcPts val="600"/>
              </a:spcBef>
              <a:spcAft>
                <a:spcPts val="0"/>
              </a:spcAft>
              <a:buClr>
                <a:schemeClr val="accent1"/>
              </a:buClr>
              <a:buSzPts val="1976"/>
              <a:buFont typeface="Noto Sans Symbols"/>
              <a:buChar char="🞂"/>
              <a:defRPr sz="2600" b="0" i="0" u="none" strike="noStrike" cap="none">
                <a:solidFill>
                  <a:schemeClr val="dk1"/>
                </a:solidFill>
                <a:latin typeface="Gill Sans"/>
                <a:ea typeface="Gill Sans"/>
                <a:cs typeface="Gill Sans"/>
                <a:sym typeface="Gill Sans"/>
              </a:defRPr>
            </a:lvl1pPr>
            <a:lvl2pPr marL="914400" marR="0" lvl="1" indent="-339597" algn="l" rtl="0">
              <a:spcBef>
                <a:spcPts val="500"/>
              </a:spcBef>
              <a:spcAft>
                <a:spcPts val="0"/>
              </a:spcAft>
              <a:buClr>
                <a:schemeClr val="accent2"/>
              </a:buClr>
              <a:buSzPts val="1748"/>
              <a:buFont typeface="Noto Sans Symbols"/>
              <a:buChar char="🞂"/>
              <a:defRPr sz="2300" b="0" i="0" u="none" strike="noStrike" cap="none">
                <a:solidFill>
                  <a:schemeClr val="dk2"/>
                </a:solidFill>
                <a:latin typeface="Gill Sans"/>
                <a:ea typeface="Gill Sans"/>
                <a:cs typeface="Gill Sans"/>
                <a:sym typeface="Gill Sans"/>
              </a:defRPr>
            </a:lvl2pPr>
            <a:lvl3pPr marL="1371600" marR="0" lvl="2" indent="-325119" algn="l" rtl="0">
              <a:spcBef>
                <a:spcPts val="500"/>
              </a:spcBef>
              <a:spcAft>
                <a:spcPts val="0"/>
              </a:spcAft>
              <a:buClr>
                <a:srgbClr val="BCBCBC"/>
              </a:buClr>
              <a:buSzPts val="1520"/>
              <a:buFont typeface="Noto Sans Symbols"/>
              <a:buChar char="🞂"/>
              <a:defRPr sz="2000" b="0" i="0" u="none" strike="noStrike" cap="none">
                <a:solidFill>
                  <a:schemeClr val="dk1"/>
                </a:solidFill>
                <a:latin typeface="Gill Sans"/>
                <a:ea typeface="Gill Sans"/>
                <a:cs typeface="Gill Sans"/>
                <a:sym typeface="Gill Sans"/>
              </a:defRPr>
            </a:lvl3pPr>
            <a:lvl4pPr marL="1828800" marR="0" lvl="3" indent="-317500" algn="l" rtl="0">
              <a:spcBef>
                <a:spcPts val="400"/>
              </a:spcBef>
              <a:spcAft>
                <a:spcPts val="0"/>
              </a:spcAft>
              <a:buClr>
                <a:srgbClr val="8BA2B4"/>
              </a:buClr>
              <a:buSzPts val="1400"/>
              <a:buFont typeface="Noto Sans Symbols"/>
              <a:buChar char="◻"/>
              <a:defRPr sz="2000" b="0" i="0" u="none" strike="noStrike" cap="none">
                <a:solidFill>
                  <a:schemeClr val="dk1"/>
                </a:solidFill>
                <a:latin typeface="Gill Sans"/>
                <a:ea typeface="Gill Sans"/>
                <a:cs typeface="Gill Sans"/>
                <a:sym typeface="Gill Sans"/>
              </a:defRPr>
            </a:lvl4pPr>
            <a:lvl5pPr marL="2286000" marR="0" lvl="4" indent="-299720" algn="l" rtl="0">
              <a:spcBef>
                <a:spcPts val="300"/>
              </a:spcBef>
              <a:spcAft>
                <a:spcPts val="0"/>
              </a:spcAft>
              <a:buClr>
                <a:schemeClr val="accent2"/>
              </a:buClr>
              <a:buSzPts val="1120"/>
              <a:buFont typeface="Noto Sans Symbols"/>
              <a:buChar char="◻"/>
              <a:defRPr sz="1600" b="0" i="0" u="none" strike="noStrike" cap="none">
                <a:solidFill>
                  <a:schemeClr val="dk1"/>
                </a:solidFill>
                <a:latin typeface="Gill Sans"/>
                <a:ea typeface="Gill Sans"/>
                <a:cs typeface="Gill Sans"/>
                <a:sym typeface="Gill Sans"/>
              </a:defRPr>
            </a:lvl5pPr>
            <a:lvl6pPr marL="2743200" marR="0" lvl="5" indent="-304800" algn="l" rtl="0">
              <a:spcBef>
                <a:spcPts val="300"/>
              </a:spcBef>
              <a:spcAft>
                <a:spcPts val="0"/>
              </a:spcAft>
              <a:buClr>
                <a:srgbClr val="8BA1B3"/>
              </a:buClr>
              <a:buSzPts val="1200"/>
              <a:buFont typeface="Noto Sans Symbols"/>
              <a:buChar char="🞂"/>
              <a:defRPr sz="1600" b="0" i="0" u="none" strike="noStrike" cap="none">
                <a:solidFill>
                  <a:schemeClr val="dk1"/>
                </a:solidFill>
                <a:latin typeface="Gill Sans"/>
                <a:ea typeface="Gill Sans"/>
                <a:cs typeface="Gill Sans"/>
                <a:sym typeface="Gill Sans"/>
              </a:defRPr>
            </a:lvl6pPr>
            <a:lvl7pPr marL="3200400" marR="0" lvl="6" indent="-295275" algn="l" rtl="0">
              <a:spcBef>
                <a:spcPts val="300"/>
              </a:spcBef>
              <a:spcAft>
                <a:spcPts val="0"/>
              </a:spcAft>
              <a:buClr>
                <a:srgbClr val="646C8F"/>
              </a:buClr>
              <a:buSzPts val="1050"/>
              <a:buFont typeface="Noto Sans Symbols"/>
              <a:buChar char="🞂"/>
              <a:defRPr sz="1400" b="0" i="0" u="none" strike="noStrike" cap="none">
                <a:solidFill>
                  <a:schemeClr val="dk1"/>
                </a:solidFill>
                <a:latin typeface="Gill Sans"/>
                <a:ea typeface="Gill Sans"/>
                <a:cs typeface="Gill Sans"/>
                <a:sym typeface="Gill Sans"/>
              </a:defRPr>
            </a:lvl7pPr>
            <a:lvl8pPr marL="3657600" marR="0" lvl="7" indent="-295275" algn="l" rtl="0">
              <a:spcBef>
                <a:spcPts val="300"/>
              </a:spcBef>
              <a:spcAft>
                <a:spcPts val="0"/>
              </a:spcAft>
              <a:buClr>
                <a:srgbClr val="BABABA"/>
              </a:buClr>
              <a:buSzPts val="1050"/>
              <a:buFont typeface="Noto Sans Symbols"/>
              <a:buChar char="🞂"/>
              <a:defRPr sz="1400" b="0" i="0" u="none" strike="noStrike" cap="none">
                <a:solidFill>
                  <a:schemeClr val="dk1"/>
                </a:solidFill>
                <a:latin typeface="Gill Sans"/>
                <a:ea typeface="Gill Sans"/>
                <a:cs typeface="Gill Sans"/>
                <a:sym typeface="Gill Sans"/>
              </a:defRPr>
            </a:lvl8pPr>
            <a:lvl9pPr marL="4114800" marR="0" lvl="8" indent="-285750" algn="l" rtl="0">
              <a:spcBef>
                <a:spcPts val="300"/>
              </a:spcBef>
              <a:spcAft>
                <a:spcPts val="0"/>
              </a:spcAft>
              <a:buClr>
                <a:srgbClr val="9FB8CD"/>
              </a:buClr>
              <a:buSzPts val="900"/>
              <a:buFont typeface="Noto Sans Symbols"/>
              <a:buChar char="🞂"/>
              <a:defRPr sz="1200" b="0" i="0" u="none" strike="noStrike" cap="none">
                <a:solidFill>
                  <a:schemeClr val="dk1"/>
                </a:solidFill>
                <a:latin typeface="Gill Sans"/>
                <a:ea typeface="Gill Sans"/>
                <a:cs typeface="Gill Sans"/>
                <a:sym typeface="Gill Sans"/>
              </a:defRPr>
            </a:lvl9pPr>
          </a:lstStyle>
          <a:p>
            <a:endParaRPr/>
          </a:p>
        </p:txBody>
      </p:sp>
      <p:sp>
        <p:nvSpPr>
          <p:cNvPr id="12" name="Google Shape;12;p220"/>
          <p:cNvSpPr txBox="1">
            <a:spLocks noGrp="1"/>
          </p:cNvSpPr>
          <p:nvPr>
            <p:ph type="dt" idx="10"/>
          </p:nvPr>
        </p:nvSpPr>
        <p:spPr>
          <a:xfrm>
            <a:off x="6400800" y="6356350"/>
            <a:ext cx="2289175"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b="0" i="0" u="none" strike="noStrike" cap="none">
                <a:solidFill>
                  <a:schemeClr val="dk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20"/>
          <p:cNvSpPr txBox="1">
            <a:spLocks noGrp="1"/>
          </p:cNvSpPr>
          <p:nvPr>
            <p:ph type="ftr" idx="11"/>
          </p:nvPr>
        </p:nvSpPr>
        <p:spPr>
          <a:xfrm>
            <a:off x="2898775" y="6356350"/>
            <a:ext cx="3505200" cy="36512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400" b="0" i="0" u="none" strike="noStrike" cap="none">
                <a:solidFill>
                  <a:schemeClr val="dk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20"/>
          <p:cNvSpPr txBox="1">
            <a:spLocks noGrp="1"/>
          </p:cNvSpPr>
          <p:nvPr>
            <p:ph type="sldNum" idx="12"/>
          </p:nvPr>
        </p:nvSpPr>
        <p:spPr>
          <a:xfrm>
            <a:off x="612775" y="6356350"/>
            <a:ext cx="1981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400" b="0" i="0" u="none" strike="noStrike" cap="none">
                <a:solidFill>
                  <a:schemeClr val="dk2"/>
                </a:solidFill>
                <a:latin typeface="Gill Sans"/>
                <a:ea typeface="Gill Sans"/>
                <a:cs typeface="Gill Sans"/>
                <a:sym typeface="Gill Sans"/>
              </a:defRPr>
            </a:lvl1pPr>
            <a:lvl2pPr marL="0" marR="0" lvl="1" indent="0" algn="l" rtl="0">
              <a:spcBef>
                <a:spcPts val="0"/>
              </a:spcBef>
              <a:spcAft>
                <a:spcPts val="0"/>
              </a:spcAft>
              <a:buNone/>
              <a:defRPr sz="1400" b="0" i="0" u="none" strike="noStrike" cap="none">
                <a:solidFill>
                  <a:schemeClr val="dk2"/>
                </a:solidFill>
                <a:latin typeface="Gill Sans"/>
                <a:ea typeface="Gill Sans"/>
                <a:cs typeface="Gill Sans"/>
                <a:sym typeface="Gill Sans"/>
              </a:defRPr>
            </a:lvl2pPr>
            <a:lvl3pPr marL="0" marR="0" lvl="2" indent="0" algn="l" rtl="0">
              <a:spcBef>
                <a:spcPts val="0"/>
              </a:spcBef>
              <a:spcAft>
                <a:spcPts val="0"/>
              </a:spcAft>
              <a:buNone/>
              <a:defRPr sz="1400" b="0" i="0" u="none" strike="noStrike" cap="none">
                <a:solidFill>
                  <a:schemeClr val="dk2"/>
                </a:solidFill>
                <a:latin typeface="Gill Sans"/>
                <a:ea typeface="Gill Sans"/>
                <a:cs typeface="Gill Sans"/>
                <a:sym typeface="Gill Sans"/>
              </a:defRPr>
            </a:lvl3pPr>
            <a:lvl4pPr marL="0" marR="0" lvl="3" indent="0" algn="l" rtl="0">
              <a:spcBef>
                <a:spcPts val="0"/>
              </a:spcBef>
              <a:spcAft>
                <a:spcPts val="0"/>
              </a:spcAft>
              <a:buNone/>
              <a:defRPr sz="1400" b="0" i="0" u="none" strike="noStrike" cap="none">
                <a:solidFill>
                  <a:schemeClr val="dk2"/>
                </a:solidFill>
                <a:latin typeface="Gill Sans"/>
                <a:ea typeface="Gill Sans"/>
                <a:cs typeface="Gill Sans"/>
                <a:sym typeface="Gill Sans"/>
              </a:defRPr>
            </a:lvl4pPr>
            <a:lvl5pPr marL="0" marR="0" lvl="4" indent="0" algn="l" rtl="0">
              <a:spcBef>
                <a:spcPts val="0"/>
              </a:spcBef>
              <a:spcAft>
                <a:spcPts val="0"/>
              </a:spcAft>
              <a:buNone/>
              <a:defRPr sz="1400" b="0" i="0" u="none" strike="noStrike" cap="none">
                <a:solidFill>
                  <a:schemeClr val="dk2"/>
                </a:solidFill>
                <a:latin typeface="Gill Sans"/>
                <a:ea typeface="Gill Sans"/>
                <a:cs typeface="Gill Sans"/>
                <a:sym typeface="Gill Sans"/>
              </a:defRPr>
            </a:lvl5pPr>
            <a:lvl6pPr marL="0" marR="0" lvl="5" indent="0" algn="l" rtl="0">
              <a:spcBef>
                <a:spcPts val="0"/>
              </a:spcBef>
              <a:spcAft>
                <a:spcPts val="0"/>
              </a:spcAft>
              <a:buNone/>
              <a:defRPr sz="1400" b="0" i="0" u="none" strike="noStrike" cap="none">
                <a:solidFill>
                  <a:schemeClr val="dk2"/>
                </a:solidFill>
                <a:latin typeface="Gill Sans"/>
                <a:ea typeface="Gill Sans"/>
                <a:cs typeface="Gill Sans"/>
                <a:sym typeface="Gill Sans"/>
              </a:defRPr>
            </a:lvl6pPr>
            <a:lvl7pPr marL="0" marR="0" lvl="6" indent="0" algn="l" rtl="0">
              <a:spcBef>
                <a:spcPts val="0"/>
              </a:spcBef>
              <a:spcAft>
                <a:spcPts val="0"/>
              </a:spcAft>
              <a:buNone/>
              <a:defRPr sz="1400" b="0" i="0" u="none" strike="noStrike" cap="none">
                <a:solidFill>
                  <a:schemeClr val="dk2"/>
                </a:solidFill>
                <a:latin typeface="Gill Sans"/>
                <a:ea typeface="Gill Sans"/>
                <a:cs typeface="Gill Sans"/>
                <a:sym typeface="Gill Sans"/>
              </a:defRPr>
            </a:lvl7pPr>
            <a:lvl8pPr marL="0" marR="0" lvl="7" indent="0" algn="l" rtl="0">
              <a:spcBef>
                <a:spcPts val="0"/>
              </a:spcBef>
              <a:spcAft>
                <a:spcPts val="0"/>
              </a:spcAft>
              <a:buNone/>
              <a:defRPr sz="1400" b="0" i="0" u="none" strike="noStrike" cap="none">
                <a:solidFill>
                  <a:schemeClr val="dk2"/>
                </a:solidFill>
                <a:latin typeface="Gill Sans"/>
                <a:ea typeface="Gill Sans"/>
                <a:cs typeface="Gill Sans"/>
                <a:sym typeface="Gill Sans"/>
              </a:defRPr>
            </a:lvl8pPr>
            <a:lvl9pPr marL="0" marR="0" lvl="8" indent="0" algn="l" rtl="0">
              <a:spcBef>
                <a:spcPts val="0"/>
              </a:spcBef>
              <a:spcAft>
                <a:spcPts val="0"/>
              </a:spcAft>
              <a:buNone/>
              <a:defRPr sz="1400" b="0" i="0" u="none" strike="noStrike" cap="none">
                <a:solidFill>
                  <a:schemeClr val="dk2"/>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cxnSp>
        <p:nvCxnSpPr>
          <p:cNvPr id="15" name="Google Shape;15;p220"/>
          <p:cNvCxnSpPr/>
          <p:nvPr/>
        </p:nvCxnSpPr>
        <p:spPr>
          <a:xfrm>
            <a:off x="457200" y="6353175"/>
            <a:ext cx="8229600" cy="0"/>
          </a:xfrm>
          <a:prstGeom prst="straightConnector1">
            <a:avLst/>
          </a:prstGeom>
          <a:noFill/>
          <a:ln w="9525" cap="flat" cmpd="sng">
            <a:solidFill>
              <a:schemeClr val="accent2"/>
            </a:solidFill>
            <a:prstDash val="dash"/>
            <a:round/>
            <a:headEnd type="none" w="sm" len="sm"/>
            <a:tailEnd type="none" w="sm" len="sm"/>
          </a:ln>
        </p:spPr>
      </p:cxnSp>
      <p:cxnSp>
        <p:nvCxnSpPr>
          <p:cNvPr id="16" name="Google Shape;16;p220"/>
          <p:cNvCxnSpPr/>
          <p:nvPr/>
        </p:nvCxnSpPr>
        <p:spPr>
          <a:xfrm>
            <a:off x="457200" y="1143000"/>
            <a:ext cx="8229600" cy="0"/>
          </a:xfrm>
          <a:prstGeom prst="straightConnector1">
            <a:avLst/>
          </a:prstGeom>
          <a:noFill/>
          <a:ln w="9525" cap="flat" cmpd="sng">
            <a:solidFill>
              <a:schemeClr val="accent2"/>
            </a:solidFill>
            <a:prstDash val="dash"/>
            <a:round/>
            <a:headEnd type="none" w="sm" len="sm"/>
            <a:tailEnd type="none" w="sm" len="sm"/>
          </a:ln>
        </p:spPr>
      </p:cxnSp>
      <p:sp>
        <p:nvSpPr>
          <p:cNvPr id="17" name="Google Shape;17;p220"/>
          <p:cNvSpPr/>
          <p:nvPr/>
        </p:nvSpPr>
        <p:spPr>
          <a:xfrm rot="5400000">
            <a:off x="419100" y="6467475"/>
            <a:ext cx="190500" cy="12065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upport.google.com/webmasters/bin/answer.py?hl=vi&amp;answer=156184"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developers.google.com/speed/pagespeed/insights/" TargetMode="External"/><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www.google.com/analytics/" TargetMode="External"/><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adwords.google.com/"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5" Type="http://schemas.openxmlformats.org/officeDocument/2006/relationships/hyperlink" Target="https://www.google.com/webmasters/tools/home" TargetMode="External"/><Relationship Id="rId4" Type="http://schemas.openxmlformats.org/officeDocument/2006/relationships/hyperlink" Target="http://www.google.com/adsense/start/"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adwords.google.com/"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 Id="rId5" Type="http://schemas.openxmlformats.org/officeDocument/2006/relationships/hyperlink" Target="https://www.google.com/webmasters/tools/home" TargetMode="External"/><Relationship Id="rId4" Type="http://schemas.openxmlformats.org/officeDocument/2006/relationships/hyperlink" Target="http://www.google.com/adsense/start/" TargetMode="Externa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www.google.com/analytics/" TargetMode="External"/><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thuthuattienich.vn/phan-mem/trinh-duyet-web/firefox" TargetMode="External"/><Relationship Id="rId2" Type="http://schemas.openxmlformats.org/officeDocument/2006/relationships/notesSlide" Target="../notesSlides/notesSlide193.xml"/><Relationship Id="rId1" Type="http://schemas.openxmlformats.org/officeDocument/2006/relationships/slideLayout" Target="../slideLayouts/slideLayout2.xml"/><Relationship Id="rId4" Type="http://schemas.openxmlformats.org/officeDocument/2006/relationships/hyperlink" Target="http://thuthuattienich.vn/tags/facebook"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hyperlink" Target="http://thuthuattienich.vn/thu-thuat/seo-la-gi-seo-la-lam-nhung-cong-viec-gi" TargetMode="External"/><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tvseo.com/seo-loca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tutorial.vietmoz.vn/huong-dan-cai-dat-google-webmaster-tool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tutorial.vietmoz.vn/huong-dan-cai-dat-google-analytic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www.seo123.vn/robots-txt-la-gi.seo123"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www.seo123.vn/google-index-la-gi.seo123" TargetMode="External"/><Relationship Id="rId4" Type="http://schemas.openxmlformats.org/officeDocument/2006/relationships/hyperlink" Target="http://www.seo123.vn/search-engine-se-la-gi.seo123"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p:nvPr/>
        </p:nvSpPr>
        <p:spPr>
          <a:xfrm>
            <a:off x="1981200" y="609600"/>
            <a:ext cx="6934200" cy="107721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3200" b="1" i="0" u="none" strike="noStrike" cap="none">
                <a:solidFill>
                  <a:srgbClr val="002060"/>
                </a:solidFill>
                <a:latin typeface="Arial"/>
                <a:ea typeface="Arial"/>
                <a:cs typeface="Arial"/>
                <a:sym typeface="Arial"/>
              </a:rPr>
              <a:t>Tối Ưu Hóa Công Cụ Tìm Kiếm (</a:t>
            </a:r>
            <a:r>
              <a:rPr lang="en-US" sz="3200" b="1" i="0" u="none" strike="noStrike" cap="none">
                <a:solidFill>
                  <a:schemeClr val="dk1"/>
                </a:solidFill>
                <a:latin typeface="Arial"/>
                <a:ea typeface="Arial"/>
                <a:cs typeface="Arial"/>
                <a:sym typeface="Arial"/>
              </a:rPr>
              <a:t>S</a:t>
            </a:r>
            <a:r>
              <a:rPr lang="en-US" sz="3200" b="0" i="0" u="none" strike="noStrike" cap="none">
                <a:solidFill>
                  <a:schemeClr val="dk1"/>
                </a:solidFill>
                <a:latin typeface="Arial"/>
                <a:ea typeface="Arial"/>
                <a:cs typeface="Arial"/>
                <a:sym typeface="Arial"/>
              </a:rPr>
              <a:t>earch </a:t>
            </a:r>
            <a:r>
              <a:rPr lang="en-US" sz="3200" b="1" i="0" u="none" strike="noStrike" cap="none">
                <a:solidFill>
                  <a:schemeClr val="dk1"/>
                </a:solidFill>
                <a:latin typeface="Arial"/>
                <a:ea typeface="Arial"/>
                <a:cs typeface="Arial"/>
                <a:sym typeface="Arial"/>
              </a:rPr>
              <a:t>E</a:t>
            </a:r>
            <a:r>
              <a:rPr lang="en-US" sz="3200" b="0" i="0" u="none" strike="noStrike" cap="none">
                <a:solidFill>
                  <a:schemeClr val="dk1"/>
                </a:solidFill>
                <a:latin typeface="Arial"/>
                <a:ea typeface="Arial"/>
                <a:cs typeface="Arial"/>
                <a:sym typeface="Arial"/>
              </a:rPr>
              <a:t>ngine </a:t>
            </a:r>
            <a:r>
              <a:rPr lang="en-US" sz="3200" b="1" i="0" u="none" strike="noStrike" cap="none">
                <a:solidFill>
                  <a:schemeClr val="dk1"/>
                </a:solidFill>
                <a:latin typeface="Arial"/>
                <a:ea typeface="Arial"/>
                <a:cs typeface="Arial"/>
                <a:sym typeface="Arial"/>
              </a:rPr>
              <a:t>O</a:t>
            </a:r>
            <a:r>
              <a:rPr lang="en-US" sz="3200" b="0" i="0" u="none" strike="noStrike" cap="none">
                <a:solidFill>
                  <a:schemeClr val="dk1"/>
                </a:solidFill>
                <a:latin typeface="Arial"/>
                <a:ea typeface="Arial"/>
                <a:cs typeface="Arial"/>
                <a:sym typeface="Arial"/>
              </a:rPr>
              <a:t>ptimization –SEO)</a:t>
            </a:r>
            <a:endParaRPr sz="3200" b="1" i="0" u="none" strike="noStrike" cap="none">
              <a:solidFill>
                <a:srgbClr val="002060"/>
              </a:solidFill>
              <a:latin typeface="Arial"/>
              <a:ea typeface="Arial"/>
              <a:cs typeface="Arial"/>
              <a:sym typeface="Arial"/>
            </a:endParaRPr>
          </a:p>
        </p:txBody>
      </p:sp>
      <p:sp>
        <p:nvSpPr>
          <p:cNvPr id="102" name="Google Shape;102;p1"/>
          <p:cNvSpPr/>
          <p:nvPr/>
        </p:nvSpPr>
        <p:spPr>
          <a:xfrm>
            <a:off x="1066800" y="1853625"/>
            <a:ext cx="73152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3200" b="1" i="0" u="none" strike="noStrike" cap="none">
                <a:solidFill>
                  <a:srgbClr val="0070C0"/>
                </a:solidFill>
                <a:latin typeface="Arial"/>
                <a:ea typeface="Arial"/>
                <a:cs typeface="Arial"/>
                <a:sym typeface="Arial"/>
              </a:rPr>
              <a:t>Bài 1:Giới Thiệu Tổng Quan</a:t>
            </a:r>
            <a:endParaRPr sz="3200" b="1" i="0" u="none" strike="noStrike" cap="none">
              <a:solidFill>
                <a:srgbClr val="0070C0"/>
              </a:solidFill>
              <a:latin typeface="Arial"/>
              <a:ea typeface="Arial"/>
              <a:cs typeface="Arial"/>
              <a:sym typeface="Arial"/>
            </a:endParaRPr>
          </a:p>
        </p:txBody>
      </p:sp>
      <p:sp>
        <p:nvSpPr>
          <p:cNvPr id="103" name="Google Shape;103;p1"/>
          <p:cNvSpPr/>
          <p:nvPr/>
        </p:nvSpPr>
        <p:spPr>
          <a:xfrm>
            <a:off x="1828800" y="4946674"/>
            <a:ext cx="7315200" cy="120032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b="1" i="0" u="none" strike="noStrike" cap="none">
                <a:solidFill>
                  <a:srgbClr val="0070C0"/>
                </a:solidFill>
                <a:latin typeface="Arial"/>
                <a:ea typeface="Arial"/>
                <a:cs typeface="Arial"/>
                <a:sym typeface="Arial"/>
              </a:rPr>
              <a:t>Giảng Viên :Võ Ngọc Tân</a:t>
            </a:r>
            <a:endParaRPr sz="2400" b="1" i="0" u="none" strike="noStrike" cap="none">
              <a:solidFill>
                <a:srgbClr val="0070C0"/>
              </a:solidFill>
              <a:latin typeface="Arial"/>
              <a:ea typeface="Arial"/>
              <a:cs typeface="Arial"/>
              <a:sym typeface="Arial"/>
            </a:endParaRPr>
          </a:p>
          <a:p>
            <a:pPr marL="0" marR="0" lvl="0" indent="0" algn="r" rtl="0">
              <a:spcBef>
                <a:spcPts val="0"/>
              </a:spcBef>
              <a:spcAft>
                <a:spcPts val="0"/>
              </a:spcAft>
              <a:buNone/>
            </a:pPr>
            <a:r>
              <a:rPr lang="en-US" sz="2400" b="1" i="0" u="none" strike="noStrike" cap="none">
                <a:solidFill>
                  <a:srgbClr val="0070C0"/>
                </a:solidFill>
                <a:latin typeface="Arial"/>
                <a:ea typeface="Arial"/>
                <a:cs typeface="Arial"/>
                <a:sym typeface="Arial"/>
              </a:rPr>
              <a:t>Email:tanvn@uit.edu.vn</a:t>
            </a:r>
            <a:endParaRPr sz="2400" b="1" i="0" u="none" strike="noStrike" cap="none">
              <a:solidFill>
                <a:srgbClr val="0070C0"/>
              </a:solidFill>
              <a:latin typeface="Arial"/>
              <a:ea typeface="Arial"/>
              <a:cs typeface="Arial"/>
              <a:sym typeface="Arial"/>
            </a:endParaRPr>
          </a:p>
          <a:p>
            <a:pPr marL="0" marR="0" lvl="0" indent="0" algn="r" rtl="0">
              <a:spcBef>
                <a:spcPts val="0"/>
              </a:spcBef>
              <a:spcAft>
                <a:spcPts val="0"/>
              </a:spcAft>
              <a:buNone/>
            </a:pPr>
            <a:r>
              <a:rPr lang="en-US" sz="2400" b="1" i="0" u="none" strike="noStrike" cap="none">
                <a:solidFill>
                  <a:srgbClr val="0070C0"/>
                </a:solidFill>
                <a:latin typeface="Arial"/>
                <a:ea typeface="Arial"/>
                <a:cs typeface="Arial"/>
                <a:sym typeface="Arial"/>
              </a:rPr>
              <a:t>DĐ:0908290030</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Cơ chế hoạt động của công cụ tìm kiếm Google</a:t>
            </a:r>
            <a:endParaRPr/>
          </a:p>
        </p:txBody>
      </p:sp>
      <p:pic>
        <p:nvPicPr>
          <p:cNvPr id="171" name="Google Shape;171;p9"/>
          <p:cNvPicPr preferRelativeResize="0">
            <a:picLocks noGrp="1"/>
          </p:cNvPicPr>
          <p:nvPr>
            <p:ph type="body" idx="1"/>
          </p:nvPr>
        </p:nvPicPr>
        <p:blipFill rotWithShape="1">
          <a:blip r:embed="rId3">
            <a:alphaModFix/>
          </a:blip>
          <a:srcRect/>
          <a:stretch/>
        </p:blipFill>
        <p:spPr>
          <a:xfrm>
            <a:off x="1143000" y="1143000"/>
            <a:ext cx="5334000" cy="5208199"/>
          </a:xfrm>
          <a:prstGeom prst="rect">
            <a:avLst/>
          </a:prstGeom>
          <a:noFill/>
          <a:ln>
            <a:noFill/>
          </a:ln>
        </p:spPr>
      </p:pic>
      <p:sp>
        <p:nvSpPr>
          <p:cNvPr id="172" name="Google Shape;172;p9"/>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10</a:t>
            </a:fld>
            <a:endParaRPr sz="1400">
              <a:solidFill>
                <a:schemeClr val="dk2"/>
              </a:solidFill>
              <a:latin typeface="Gill Sans"/>
              <a:ea typeface="Gill Sans"/>
              <a:cs typeface="Gill Sans"/>
              <a:sym typeface="Gill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01"/>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922" name="Google Shape;922;p101"/>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100</a:t>
            </a:fld>
            <a:endParaRPr sz="1400">
              <a:solidFill>
                <a:schemeClr val="dk2"/>
              </a:solidFill>
              <a:latin typeface="Gill Sans"/>
              <a:ea typeface="Gill Sans"/>
              <a:cs typeface="Gill Sans"/>
              <a:sym typeface="Gill Sans"/>
            </a:endParaRPr>
          </a:p>
        </p:txBody>
      </p:sp>
      <p:sp>
        <p:nvSpPr>
          <p:cNvPr id="923" name="Google Shape;923;p101"/>
          <p:cNvSpPr/>
          <p:nvPr/>
        </p:nvSpPr>
        <p:spPr>
          <a:xfrm>
            <a:off x="762000" y="1628507"/>
            <a:ext cx="7772400" cy="50783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Arial"/>
                <a:ea typeface="Arial"/>
                <a:cs typeface="Arial"/>
                <a:sym typeface="Arial"/>
              </a:rPr>
              <a:t>Sử dụng Google Keyword Planner: Kiểm tra lượng tìm kiếm hàng tháng và độ cạnh tranh:</a:t>
            </a:r>
            <a:br>
              <a:rPr lang="en-US" sz="3200" b="1">
                <a:solidFill>
                  <a:schemeClr val="dk1"/>
                </a:solidFill>
                <a:latin typeface="Arial"/>
                <a:ea typeface="Arial"/>
                <a:cs typeface="Arial"/>
                <a:sym typeface="Arial"/>
              </a:rPr>
            </a:br>
            <a:r>
              <a:rPr lang="en-US" sz="3200">
                <a:solidFill>
                  <a:schemeClr val="dk1"/>
                </a:solidFill>
                <a:latin typeface="Arial"/>
                <a:ea typeface="Arial"/>
                <a:cs typeface="Arial"/>
                <a:sym typeface="Arial"/>
              </a:rPr>
              <a:t>Dựa vào các chỉ số tìm kiếm hàng tháng ta xác định như sau:</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100 -&gt; 1000: Độ khó bình thường</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1000 -&gt; 10.000: Độ khó tương đối</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10.000 -&gt; 100.000: Mức độ khó khá cao </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
            </a:r>
            <a:br>
              <a:rPr lang="en-US" sz="32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02"/>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930" name="Google Shape;930;p10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101</a:t>
            </a:fld>
            <a:endParaRPr sz="1400">
              <a:solidFill>
                <a:schemeClr val="dk2"/>
              </a:solidFill>
              <a:latin typeface="Gill Sans"/>
              <a:ea typeface="Gill Sans"/>
              <a:cs typeface="Gill Sans"/>
              <a:sym typeface="Gill Sans"/>
            </a:endParaRPr>
          </a:p>
        </p:txBody>
      </p:sp>
      <p:sp>
        <p:nvSpPr>
          <p:cNvPr id="931" name="Google Shape;931;p102"/>
          <p:cNvSpPr/>
          <p:nvPr/>
        </p:nvSpPr>
        <p:spPr>
          <a:xfrm>
            <a:off x="762000" y="1628507"/>
            <a:ext cx="7772400" cy="50783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Arial"/>
                <a:ea typeface="Arial"/>
                <a:cs typeface="Arial"/>
                <a:sym typeface="Arial"/>
              </a:rPr>
              <a:t>Sử dụng Google Keyword Planner: Kiểm tra lượng tìm kiếm hàng tháng và độ cạnh tranh:</a:t>
            </a:r>
            <a:br>
              <a:rPr lang="en-US" sz="3200" b="1">
                <a:solidFill>
                  <a:schemeClr val="dk1"/>
                </a:solidFill>
                <a:latin typeface="Arial"/>
                <a:ea typeface="Arial"/>
                <a:cs typeface="Arial"/>
                <a:sym typeface="Arial"/>
              </a:rPr>
            </a:br>
            <a:r>
              <a:rPr lang="en-US" sz="3200">
                <a:solidFill>
                  <a:schemeClr val="dk1"/>
                </a:solidFill>
                <a:latin typeface="Arial"/>
                <a:ea typeface="Arial"/>
                <a:cs typeface="Arial"/>
                <a:sym typeface="Arial"/>
              </a:rPr>
              <a:t>Dựa vào các chỉ số tìm kiếm hàng tháng ta xác định như sau:</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100 -&gt; 1000: Độ khó bình thường</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1000 -&gt; 10.000: Độ khó tương đối</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10.000 -&gt; 100.000: Mức độ khó khá cao </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
            </a:r>
            <a:br>
              <a:rPr lang="en-US" sz="32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103"/>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938" name="Google Shape;938;p103"/>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102</a:t>
            </a:fld>
            <a:endParaRPr sz="1400">
              <a:solidFill>
                <a:schemeClr val="dk2"/>
              </a:solidFill>
              <a:latin typeface="Gill Sans"/>
              <a:ea typeface="Gill Sans"/>
              <a:cs typeface="Gill Sans"/>
              <a:sym typeface="Gill Sans"/>
            </a:endParaRPr>
          </a:p>
        </p:txBody>
      </p:sp>
      <p:sp>
        <p:nvSpPr>
          <p:cNvPr id="939" name="Google Shape;939;p103"/>
          <p:cNvSpPr/>
          <p:nvPr/>
        </p:nvSpPr>
        <p:spPr>
          <a:xfrm>
            <a:off x="762000" y="1628507"/>
            <a:ext cx="7772400" cy="31085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rial"/>
                <a:ea typeface="Arial"/>
                <a:cs typeface="Arial"/>
                <a:sym typeface="Arial"/>
              </a:rPr>
              <a:t>Dựa vào CPC và mức độ cạnh tranh:</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Khi ta kiểm tra tra ta chỉ thấy hiện Thấp, Trung bình, Cao </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
            </a:r>
            <a:br>
              <a:rPr lang="en-US" sz="32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104"/>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946" name="Google Shape;946;p104"/>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103</a:t>
            </a:fld>
            <a:endParaRPr sz="1400">
              <a:solidFill>
                <a:schemeClr val="dk2"/>
              </a:solidFill>
              <a:latin typeface="Gill Sans"/>
              <a:ea typeface="Gill Sans"/>
              <a:cs typeface="Gill Sans"/>
              <a:sym typeface="Gill Sans"/>
            </a:endParaRPr>
          </a:p>
        </p:txBody>
      </p:sp>
      <p:pic>
        <p:nvPicPr>
          <p:cNvPr id="947" name="Google Shape;947;p104"/>
          <p:cNvPicPr preferRelativeResize="0"/>
          <p:nvPr/>
        </p:nvPicPr>
        <p:blipFill rotWithShape="1">
          <a:blip r:embed="rId3">
            <a:alphaModFix/>
          </a:blip>
          <a:srcRect/>
          <a:stretch/>
        </p:blipFill>
        <p:spPr>
          <a:xfrm>
            <a:off x="381000" y="1600200"/>
            <a:ext cx="8151838" cy="35528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05"/>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954" name="Google Shape;954;p105"/>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104</a:t>
            </a:fld>
            <a:endParaRPr sz="1400">
              <a:solidFill>
                <a:schemeClr val="dk2"/>
              </a:solidFill>
              <a:latin typeface="Gill Sans"/>
              <a:ea typeface="Gill Sans"/>
              <a:cs typeface="Gill Sans"/>
              <a:sym typeface="Gill Sans"/>
            </a:endParaRPr>
          </a:p>
        </p:txBody>
      </p:sp>
      <p:pic>
        <p:nvPicPr>
          <p:cNvPr id="955" name="Google Shape;955;p105"/>
          <p:cNvPicPr preferRelativeResize="0"/>
          <p:nvPr/>
        </p:nvPicPr>
        <p:blipFill rotWithShape="1">
          <a:blip r:embed="rId3">
            <a:alphaModFix/>
          </a:blip>
          <a:srcRect/>
          <a:stretch/>
        </p:blipFill>
        <p:spPr>
          <a:xfrm>
            <a:off x="304800" y="1752600"/>
            <a:ext cx="8020050" cy="38862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106"/>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962" name="Google Shape;962;p106"/>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105</a:t>
            </a:fld>
            <a:endParaRPr sz="1400">
              <a:solidFill>
                <a:schemeClr val="dk2"/>
              </a:solidFill>
              <a:latin typeface="Gill Sans"/>
              <a:ea typeface="Gill Sans"/>
              <a:cs typeface="Gill Sans"/>
              <a:sym typeface="Gill Sans"/>
            </a:endParaRPr>
          </a:p>
        </p:txBody>
      </p:sp>
      <p:sp>
        <p:nvSpPr>
          <p:cNvPr id="963" name="Google Shape;963;p106"/>
          <p:cNvSpPr/>
          <p:nvPr/>
        </p:nvSpPr>
        <p:spPr>
          <a:xfrm>
            <a:off x="1066800" y="1582341"/>
            <a:ext cx="7696200" cy="37856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 Dựa vào kết quả tìm kiếm (SERP) và phân tích đối thủ SEO:</a:t>
            </a:r>
            <a:br>
              <a:rPr lang="en-US" sz="2400" b="1">
                <a:solidFill>
                  <a:schemeClr val="dk1"/>
                </a:solidFill>
                <a:latin typeface="Arial"/>
                <a:ea typeface="Arial"/>
                <a:cs typeface="Arial"/>
                <a:sym typeface="Arial"/>
              </a:rPr>
            </a:br>
            <a:r>
              <a:rPr lang="en-US" sz="2400">
                <a:solidFill>
                  <a:schemeClr val="dk1"/>
                </a:solidFill>
                <a:latin typeface="Arial"/>
                <a:ea typeface="Arial"/>
                <a:cs typeface="Arial"/>
                <a:sym typeface="Arial"/>
              </a:rPr>
              <a:t>- Chỉ số SERP (Search engine results page) là tổng số website cạnh tranh từ khoá. Chỉ số càng cao</a:t>
            </a:r>
            <a:br>
              <a:rPr lang="en-US" sz="2400">
                <a:solidFill>
                  <a:schemeClr val="dk1"/>
                </a:solidFill>
                <a:latin typeface="Arial"/>
                <a:ea typeface="Arial"/>
                <a:cs typeface="Arial"/>
                <a:sym typeface="Arial"/>
              </a:rPr>
            </a:br>
            <a:r>
              <a:rPr lang="en-US" sz="2400">
                <a:solidFill>
                  <a:schemeClr val="dk1"/>
                </a:solidFill>
                <a:latin typeface="Arial"/>
                <a:ea typeface="Arial"/>
                <a:cs typeface="Arial"/>
                <a:sym typeface="Arial"/>
              </a:rPr>
              <a:t>tương ứng cạnh tranh sẽ cao.</a:t>
            </a:r>
            <a:br>
              <a:rPr lang="en-US" sz="2400">
                <a:solidFill>
                  <a:schemeClr val="dk1"/>
                </a:solidFill>
                <a:latin typeface="Arial"/>
                <a:ea typeface="Arial"/>
                <a:cs typeface="Arial"/>
                <a:sym typeface="Arial"/>
              </a:rPr>
            </a:br>
            <a:r>
              <a:rPr lang="en-US" sz="2400">
                <a:solidFill>
                  <a:schemeClr val="dk1"/>
                </a:solidFill>
                <a:latin typeface="Arial"/>
                <a:ea typeface="Arial"/>
                <a:cs typeface="Arial"/>
                <a:sym typeface="Arial"/>
              </a:rPr>
              <a:t>- Hãy chú ý kết quả tìm kiếm xem sử in đậm, mức độ hiển thị của từ khoá của các đối thủ. Xem 1,2,3</a:t>
            </a:r>
            <a:br>
              <a:rPr lang="en-US" sz="2400">
                <a:solidFill>
                  <a:schemeClr val="dk1"/>
                </a:solidFill>
                <a:latin typeface="Arial"/>
                <a:ea typeface="Arial"/>
                <a:cs typeface="Arial"/>
                <a:sym typeface="Arial"/>
              </a:rPr>
            </a:br>
            <a:r>
              <a:rPr lang="en-US" sz="2400">
                <a:solidFill>
                  <a:schemeClr val="dk1"/>
                </a:solidFill>
                <a:latin typeface="Arial"/>
                <a:ea typeface="Arial"/>
                <a:cs typeface="Arial"/>
                <a:sym typeface="Arial"/>
              </a:rPr>
              <a:t>trang nếu mức độ tối ưu càng dày đặc tức là từ khoá đó cạnh tranh cao, và được nhiều đối tác SEO </a:t>
            </a:r>
            <a:br>
              <a:rPr lang="en-US"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07"/>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970" name="Google Shape;970;p107"/>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106</a:t>
            </a:fld>
            <a:endParaRPr sz="1400">
              <a:solidFill>
                <a:schemeClr val="dk2"/>
              </a:solidFill>
              <a:latin typeface="Gill Sans"/>
              <a:ea typeface="Gill Sans"/>
              <a:cs typeface="Gill Sans"/>
              <a:sym typeface="Gill Sans"/>
            </a:endParaRPr>
          </a:p>
        </p:txBody>
      </p:sp>
      <p:pic>
        <p:nvPicPr>
          <p:cNvPr id="971" name="Google Shape;971;p107"/>
          <p:cNvPicPr preferRelativeResize="0"/>
          <p:nvPr/>
        </p:nvPicPr>
        <p:blipFill rotWithShape="1">
          <a:blip r:embed="rId3">
            <a:alphaModFix/>
          </a:blip>
          <a:srcRect/>
          <a:stretch/>
        </p:blipFill>
        <p:spPr>
          <a:xfrm>
            <a:off x="0" y="1922721"/>
            <a:ext cx="9144000" cy="3276600"/>
          </a:xfrm>
          <a:prstGeom prst="rect">
            <a:avLst/>
          </a:prstGeom>
          <a:noFill/>
          <a:ln>
            <a:noFill/>
          </a:ln>
        </p:spPr>
      </p:pic>
      <p:sp>
        <p:nvSpPr>
          <p:cNvPr id="972" name="Google Shape;972;p107"/>
          <p:cNvSpPr/>
          <p:nvPr/>
        </p:nvSpPr>
        <p:spPr>
          <a:xfrm>
            <a:off x="457200" y="2667000"/>
            <a:ext cx="3810000" cy="609600"/>
          </a:xfrm>
          <a:prstGeom prst="rect">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08"/>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979" name="Google Shape;979;p108"/>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107</a:t>
            </a:fld>
            <a:endParaRPr sz="1400">
              <a:solidFill>
                <a:schemeClr val="dk2"/>
              </a:solidFill>
              <a:latin typeface="Gill Sans"/>
              <a:ea typeface="Gill Sans"/>
              <a:cs typeface="Gill Sans"/>
              <a:sym typeface="Gill Sans"/>
            </a:endParaRPr>
          </a:p>
        </p:txBody>
      </p:sp>
      <p:sp>
        <p:nvSpPr>
          <p:cNvPr id="980" name="Google Shape;980;p108"/>
          <p:cNvSpPr/>
          <p:nvPr/>
        </p:nvSpPr>
        <p:spPr>
          <a:xfrm>
            <a:off x="228600" y="1371600"/>
            <a:ext cx="9220200" cy="42780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Cách thức thực hiện</a:t>
            </a:r>
            <a:br>
              <a:rPr lang="en-US" sz="2800" b="1">
                <a:solidFill>
                  <a:schemeClr val="dk1"/>
                </a:solidFill>
                <a:latin typeface="Arial"/>
                <a:ea typeface="Arial"/>
                <a:cs typeface="Arial"/>
                <a:sym typeface="Arial"/>
              </a:rPr>
            </a:br>
            <a:r>
              <a:rPr lang="en-US" sz="2800">
                <a:solidFill>
                  <a:schemeClr val="dk1"/>
                </a:solidFill>
                <a:latin typeface="Arial"/>
                <a:ea typeface="Arial"/>
                <a:cs typeface="Arial"/>
                <a:sym typeface="Arial"/>
              </a:rPr>
              <a:t>- Truy cập google.com.vn gõ từ khóa để tìm các gợi ý cho bộ từ khóa.</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 Copy các từ khóa vào Google Keyword Planner để tiến hành phân tích </a:t>
            </a:r>
            <a:endParaRPr sz="2800">
              <a:solidFill>
                <a:schemeClr val="dk1"/>
              </a:solidFill>
              <a:latin typeface="Arial"/>
              <a:ea typeface="Arial"/>
              <a:cs typeface="Arial"/>
              <a:sym typeface="Arial"/>
            </a:endParaRPr>
          </a:p>
          <a:p>
            <a:pPr marL="0" marR="0" lvl="0" indent="0" algn="l" rtl="0">
              <a:spcBef>
                <a:spcPts val="0"/>
              </a:spcBef>
              <a:spcAft>
                <a:spcPts val="0"/>
              </a:spcAft>
              <a:buNone/>
            </a:pPr>
            <a:r>
              <a:rPr lang="en-US" sz="3200" b="1">
                <a:solidFill>
                  <a:schemeClr val="dk1"/>
                </a:solidFill>
                <a:latin typeface="Arial"/>
                <a:ea typeface="Arial"/>
                <a:cs typeface="Arial"/>
                <a:sym typeface="Arial"/>
              </a:rPr>
              <a:t>Sử dụng Google Keyword Planner</a:t>
            </a:r>
            <a:br>
              <a:rPr lang="en-US" sz="3200" b="1">
                <a:solidFill>
                  <a:schemeClr val="dk1"/>
                </a:solidFill>
                <a:latin typeface="Arial"/>
                <a:ea typeface="Arial"/>
                <a:cs typeface="Arial"/>
                <a:sym typeface="Arial"/>
              </a:rPr>
            </a:br>
            <a:r>
              <a:rPr lang="en-US" sz="3200" b="1">
                <a:solidFill>
                  <a:schemeClr val="dk1"/>
                </a:solidFill>
                <a:latin typeface="Arial"/>
                <a:ea typeface="Arial"/>
                <a:cs typeface="Arial"/>
                <a:sym typeface="Arial"/>
              </a:rPr>
              <a:t>Bước 1: </a:t>
            </a:r>
            <a:r>
              <a:rPr lang="en-US" sz="3200">
                <a:solidFill>
                  <a:schemeClr val="dk1"/>
                </a:solidFill>
                <a:latin typeface="Arial"/>
                <a:ea typeface="Arial"/>
                <a:cs typeface="Arial"/>
                <a:sym typeface="Arial"/>
              </a:rPr>
              <a:t>Truy cập vào đường dẫn: https://adwords.google.com/ko/KeywordPlanner </a:t>
            </a:r>
            <a:r>
              <a:rPr lang="en-US" sz="1800">
                <a:solidFill>
                  <a:schemeClr val="dk1"/>
                </a:solidFill>
                <a:latin typeface="Arial"/>
                <a:ea typeface="Arial"/>
                <a:cs typeface="Arial"/>
                <a:sym typeface="Arial"/>
              </a:rPr>
              <a:t>.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09"/>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987" name="Google Shape;987;p109"/>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108</a:t>
            </a:fld>
            <a:endParaRPr sz="1400">
              <a:solidFill>
                <a:schemeClr val="dk2"/>
              </a:solidFill>
              <a:latin typeface="Gill Sans"/>
              <a:ea typeface="Gill Sans"/>
              <a:cs typeface="Gill Sans"/>
              <a:sym typeface="Gill Sans"/>
            </a:endParaRPr>
          </a:p>
        </p:txBody>
      </p:sp>
      <p:sp>
        <p:nvSpPr>
          <p:cNvPr id="988" name="Google Shape;988;p109"/>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id="989" name="Google Shape;989;p109"/>
          <p:cNvPicPr preferRelativeResize="0"/>
          <p:nvPr/>
        </p:nvPicPr>
        <p:blipFill rotWithShape="1">
          <a:blip r:embed="rId3">
            <a:alphaModFix/>
          </a:blip>
          <a:srcRect/>
          <a:stretch/>
        </p:blipFill>
        <p:spPr>
          <a:xfrm>
            <a:off x="533400" y="1524000"/>
            <a:ext cx="8153400" cy="496535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10"/>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996" name="Google Shape;996;p110"/>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109</a:t>
            </a:fld>
            <a:endParaRPr sz="1400">
              <a:solidFill>
                <a:schemeClr val="dk2"/>
              </a:solidFill>
              <a:latin typeface="Gill Sans"/>
              <a:ea typeface="Gill Sans"/>
              <a:cs typeface="Gill Sans"/>
              <a:sym typeface="Gill Sans"/>
            </a:endParaRPr>
          </a:p>
        </p:txBody>
      </p:sp>
      <p:sp>
        <p:nvSpPr>
          <p:cNvPr id="997" name="Google Shape;997;p110"/>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id="998" name="Google Shape;998;p110"/>
          <p:cNvPicPr preferRelativeResize="0"/>
          <p:nvPr/>
        </p:nvPicPr>
        <p:blipFill rotWithShape="1">
          <a:blip r:embed="rId3">
            <a:alphaModFix/>
          </a:blip>
          <a:srcRect/>
          <a:stretch/>
        </p:blipFill>
        <p:spPr>
          <a:xfrm>
            <a:off x="533400" y="1350335"/>
            <a:ext cx="8001000" cy="534855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0"/>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Cơ chế hoạt động của công cụ tìm kiếm Google</a:t>
            </a:r>
            <a:endParaRPr/>
          </a:p>
        </p:txBody>
      </p:sp>
      <p:sp>
        <p:nvSpPr>
          <p:cNvPr id="178" name="Google Shape;178;p10"/>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11</a:t>
            </a:fld>
            <a:endParaRPr sz="1400">
              <a:solidFill>
                <a:schemeClr val="dk2"/>
              </a:solidFill>
              <a:latin typeface="Gill Sans"/>
              <a:ea typeface="Gill Sans"/>
              <a:cs typeface="Gill Sans"/>
              <a:sym typeface="Gill Sans"/>
            </a:endParaRPr>
          </a:p>
        </p:txBody>
      </p:sp>
      <p:sp>
        <p:nvSpPr>
          <p:cNvPr id="179" name="Google Shape;179;p10"/>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Bộ phận thu thập dữ liệu</a:t>
            </a:r>
            <a:endParaRPr b="1"/>
          </a:p>
          <a:p>
            <a:pPr marL="547688" lvl="1" indent="-273049" algn="just" rtl="0">
              <a:spcBef>
                <a:spcPts val="500"/>
              </a:spcBef>
              <a:spcAft>
                <a:spcPts val="0"/>
              </a:spcAft>
              <a:buSzPts val="1824"/>
              <a:buChar char="🞂"/>
            </a:pPr>
            <a:r>
              <a:rPr lang="en-US"/>
              <a:t>Bộ phận thu thập dữ liệu ( Google Spider, google bot  hoặc con nhện)</a:t>
            </a:r>
            <a:endParaRPr/>
          </a:p>
          <a:p>
            <a:pPr marL="547688" lvl="1" indent="-273049" algn="just" rtl="0">
              <a:spcBef>
                <a:spcPts val="500"/>
              </a:spcBef>
              <a:spcAft>
                <a:spcPts val="0"/>
              </a:spcAft>
              <a:buSzPts val="1824"/>
              <a:buChar char="🞂"/>
            </a:pPr>
            <a:r>
              <a:rPr lang="en-US"/>
              <a:t>Nhiệm vụ của Google Spider là : đi từ trang này sang trang khác để khám phá nội dung và các liên kết trong trang web, xác định các nội dung,trang web mới, truy tìm các liên kết không tồn tại để cập nhật  vào chỉ mục của Google.</a:t>
            </a:r>
            <a:endParaRPr/>
          </a:p>
          <a:p>
            <a:pPr marL="547688" lvl="1" indent="-157225" algn="just" rtl="0">
              <a:spcBef>
                <a:spcPts val="500"/>
              </a:spcBef>
              <a:spcAft>
                <a:spcPts val="0"/>
              </a:spcAft>
              <a:buSzPts val="1824"/>
              <a:buNone/>
            </a:pPr>
            <a:endParaRPr/>
          </a:p>
        </p:txBody>
      </p:sp>
      <p:pic>
        <p:nvPicPr>
          <p:cNvPr id="180" name="Google Shape;180;p10"/>
          <p:cNvPicPr preferRelativeResize="0"/>
          <p:nvPr/>
        </p:nvPicPr>
        <p:blipFill rotWithShape="1">
          <a:blip r:embed="rId3">
            <a:alphaModFix/>
          </a:blip>
          <a:srcRect/>
          <a:stretch/>
        </p:blipFill>
        <p:spPr>
          <a:xfrm>
            <a:off x="2895600" y="4456998"/>
            <a:ext cx="4600575" cy="20859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111"/>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1005" name="Google Shape;1005;p111"/>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110</a:t>
            </a:fld>
            <a:endParaRPr sz="1400">
              <a:solidFill>
                <a:schemeClr val="dk2"/>
              </a:solidFill>
              <a:latin typeface="Gill Sans"/>
              <a:ea typeface="Gill Sans"/>
              <a:cs typeface="Gill Sans"/>
              <a:sym typeface="Gill Sans"/>
            </a:endParaRPr>
          </a:p>
        </p:txBody>
      </p:sp>
      <p:sp>
        <p:nvSpPr>
          <p:cNvPr id="1006" name="Google Shape;1006;p111"/>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id="1007" name="Google Shape;1007;p111"/>
          <p:cNvPicPr preferRelativeResize="0"/>
          <p:nvPr/>
        </p:nvPicPr>
        <p:blipFill rotWithShape="1">
          <a:blip r:embed="rId3">
            <a:alphaModFix/>
          </a:blip>
          <a:srcRect/>
          <a:stretch/>
        </p:blipFill>
        <p:spPr>
          <a:xfrm>
            <a:off x="228600" y="1469065"/>
            <a:ext cx="8469557" cy="46482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12"/>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1014" name="Google Shape;1014;p11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111</a:t>
            </a:fld>
            <a:endParaRPr sz="1400">
              <a:solidFill>
                <a:schemeClr val="dk2"/>
              </a:solidFill>
              <a:latin typeface="Gill Sans"/>
              <a:ea typeface="Gill Sans"/>
              <a:cs typeface="Gill Sans"/>
              <a:sym typeface="Gill Sans"/>
            </a:endParaRPr>
          </a:p>
        </p:txBody>
      </p:sp>
      <p:sp>
        <p:nvSpPr>
          <p:cNvPr id="1015" name="Google Shape;1015;p112"/>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id="1016" name="Google Shape;1016;p112"/>
          <p:cNvPicPr preferRelativeResize="0"/>
          <p:nvPr/>
        </p:nvPicPr>
        <p:blipFill rotWithShape="1">
          <a:blip r:embed="rId3">
            <a:alphaModFix/>
          </a:blip>
          <a:srcRect/>
          <a:stretch/>
        </p:blipFill>
        <p:spPr>
          <a:xfrm>
            <a:off x="228600" y="1152524"/>
            <a:ext cx="8458200" cy="548578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13"/>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1023" name="Google Shape;1023;p113"/>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112</a:t>
            </a:fld>
            <a:endParaRPr sz="1400">
              <a:solidFill>
                <a:schemeClr val="dk2"/>
              </a:solidFill>
              <a:latin typeface="Gill Sans"/>
              <a:ea typeface="Gill Sans"/>
              <a:cs typeface="Gill Sans"/>
              <a:sym typeface="Gill Sans"/>
            </a:endParaRPr>
          </a:p>
        </p:txBody>
      </p:sp>
      <p:sp>
        <p:nvSpPr>
          <p:cNvPr id="1024" name="Google Shape;1024;p113"/>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id="1025" name="Google Shape;1025;p113"/>
          <p:cNvPicPr preferRelativeResize="0"/>
          <p:nvPr/>
        </p:nvPicPr>
        <p:blipFill rotWithShape="1">
          <a:blip r:embed="rId3">
            <a:alphaModFix/>
          </a:blip>
          <a:srcRect/>
          <a:stretch/>
        </p:blipFill>
        <p:spPr>
          <a:xfrm>
            <a:off x="228600" y="1247774"/>
            <a:ext cx="8114052" cy="50768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114"/>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1032" name="Google Shape;1032;p114"/>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113</a:t>
            </a:fld>
            <a:endParaRPr sz="1400">
              <a:solidFill>
                <a:schemeClr val="dk2"/>
              </a:solidFill>
              <a:latin typeface="Gill Sans"/>
              <a:ea typeface="Gill Sans"/>
              <a:cs typeface="Gill Sans"/>
              <a:sym typeface="Gill Sans"/>
            </a:endParaRPr>
          </a:p>
        </p:txBody>
      </p:sp>
      <p:sp>
        <p:nvSpPr>
          <p:cNvPr id="1033" name="Google Shape;1033;p114"/>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id="1034" name="Google Shape;1034;p114"/>
          <p:cNvPicPr preferRelativeResize="0"/>
          <p:nvPr/>
        </p:nvPicPr>
        <p:blipFill rotWithShape="1">
          <a:blip r:embed="rId3">
            <a:alphaModFix/>
          </a:blip>
          <a:srcRect/>
          <a:stretch/>
        </p:blipFill>
        <p:spPr>
          <a:xfrm>
            <a:off x="533400" y="1856302"/>
            <a:ext cx="8105360" cy="3328987"/>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15"/>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1041" name="Google Shape;1041;p115"/>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114</a:t>
            </a:fld>
            <a:endParaRPr sz="1400">
              <a:solidFill>
                <a:schemeClr val="dk2"/>
              </a:solidFill>
              <a:latin typeface="Gill Sans"/>
              <a:ea typeface="Gill Sans"/>
              <a:cs typeface="Gill Sans"/>
              <a:sym typeface="Gill Sans"/>
            </a:endParaRPr>
          </a:p>
        </p:txBody>
      </p:sp>
      <p:sp>
        <p:nvSpPr>
          <p:cNvPr id="1042" name="Google Shape;1042;p115"/>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id="1043" name="Google Shape;1043;p115"/>
          <p:cNvPicPr preferRelativeResize="0"/>
          <p:nvPr/>
        </p:nvPicPr>
        <p:blipFill rotWithShape="1">
          <a:blip r:embed="rId3">
            <a:alphaModFix/>
          </a:blip>
          <a:srcRect/>
          <a:stretch/>
        </p:blipFill>
        <p:spPr>
          <a:xfrm>
            <a:off x="533400" y="1856302"/>
            <a:ext cx="8105360" cy="332898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16"/>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050" name="Google Shape;1050;p116"/>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115</a:t>
            </a:fld>
            <a:endParaRPr sz="1400">
              <a:solidFill>
                <a:schemeClr val="dk2"/>
              </a:solidFill>
              <a:latin typeface="Gill Sans"/>
              <a:ea typeface="Gill Sans"/>
              <a:cs typeface="Gill Sans"/>
              <a:sym typeface="Gill Sans"/>
            </a:endParaRPr>
          </a:p>
        </p:txBody>
      </p:sp>
      <p:sp>
        <p:nvSpPr>
          <p:cNvPr id="1051" name="Google Shape;1051;p116"/>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052" name="Google Shape;1052;p116"/>
          <p:cNvSpPr/>
          <p:nvPr/>
        </p:nvSpPr>
        <p:spPr>
          <a:xfrm>
            <a:off x="342900" y="1371600"/>
            <a:ext cx="8991600" cy="55399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Seo Onpage Là Gì </a:t>
            </a:r>
            <a:r>
              <a:rPr lang="en-US" sz="1800" b="1">
                <a:solidFill>
                  <a:schemeClr val="dk1"/>
                </a:solidFill>
                <a:latin typeface="Arial"/>
                <a:ea typeface="Arial"/>
                <a:cs typeface="Arial"/>
                <a:sym typeface="Arial"/>
              </a:rPr>
              <a:t>?</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SEO Onpage là gì ?</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1. Tiêu đề bài viết (Title)</a:t>
            </a:r>
            <a:endParaRPr sz="2800" b="1">
              <a:solidFill>
                <a:schemeClr val="dk1"/>
              </a:solidFill>
              <a:latin typeface="Arial"/>
              <a:ea typeface="Arial"/>
              <a:cs typeface="Arial"/>
              <a:sym typeface="Arial"/>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2. Thẻ meta description</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3. Tên miền có cần chứa từ khoá cần SEO không?</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4. Tập trung vào nội dung chất lượng và hữu ích</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5. Thời gian ở lại trên trang Time On Site</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6. Tỉ lệ thoát trang Bounce Rate</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7. Nội dung phải luôn được cập nhật mới theo thời gian</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8. Thêm thẻ Alt cho hình ảnh</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9. Tên file ảnh thô chuẩn SEO</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17"/>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059" name="Google Shape;1059;p117"/>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116</a:t>
            </a:fld>
            <a:endParaRPr sz="1400">
              <a:solidFill>
                <a:schemeClr val="dk2"/>
              </a:solidFill>
              <a:latin typeface="Gill Sans"/>
              <a:ea typeface="Gill Sans"/>
              <a:cs typeface="Gill Sans"/>
              <a:sym typeface="Gill Sans"/>
            </a:endParaRPr>
          </a:p>
        </p:txBody>
      </p:sp>
      <p:sp>
        <p:nvSpPr>
          <p:cNvPr id="1060" name="Google Shape;1060;p117"/>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061" name="Google Shape;1061;p117"/>
          <p:cNvSpPr/>
          <p:nvPr/>
        </p:nvSpPr>
        <p:spPr>
          <a:xfrm>
            <a:off x="342900" y="1371600"/>
            <a:ext cx="8991600" cy="26468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Seo Onpage Là Gì </a:t>
            </a:r>
            <a:r>
              <a:rPr lang="en-US" sz="1800" b="1">
                <a:solidFill>
                  <a:schemeClr val="dk1"/>
                </a:solidFill>
                <a:latin typeface="Arial"/>
                <a:ea typeface="Arial"/>
                <a:cs typeface="Arial"/>
                <a:sym typeface="Arial"/>
              </a:rPr>
              <a:t>?</a:t>
            </a:r>
            <a:endParaRPr/>
          </a:p>
          <a:p>
            <a:pPr marL="0" marR="0" lvl="0" indent="0" algn="l" rtl="0">
              <a:spcBef>
                <a:spcPts val="0"/>
              </a:spcBef>
              <a:spcAft>
                <a:spcPts val="0"/>
              </a:spcAft>
              <a:buNone/>
            </a:pP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2800">
                <a:solidFill>
                  <a:schemeClr val="dk1"/>
                </a:solidFill>
                <a:latin typeface="Arial"/>
                <a:ea typeface="Arial"/>
                <a:cs typeface="Arial"/>
                <a:sym typeface="Arial"/>
              </a:rPr>
              <a:t>Seo Onpage là quá trình tối ưu hóa website và nội dung các trang trong website nhắm giúp trang web</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trở nên thân thiện hơn với các bộ máy tìm kiếm </a:t>
            </a: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id="1062" name="Google Shape;1062;p117"/>
          <p:cNvPicPr preferRelativeResize="0"/>
          <p:nvPr/>
        </p:nvPicPr>
        <p:blipFill rotWithShape="1">
          <a:blip r:embed="rId3">
            <a:alphaModFix/>
          </a:blip>
          <a:srcRect/>
          <a:stretch/>
        </p:blipFill>
        <p:spPr>
          <a:xfrm>
            <a:off x="619125" y="3581400"/>
            <a:ext cx="7905750" cy="2609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18"/>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069" name="Google Shape;1069;p118"/>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117</a:t>
            </a:fld>
            <a:endParaRPr sz="1400">
              <a:solidFill>
                <a:schemeClr val="dk2"/>
              </a:solidFill>
              <a:latin typeface="Gill Sans"/>
              <a:ea typeface="Gill Sans"/>
              <a:cs typeface="Gill Sans"/>
              <a:sym typeface="Gill Sans"/>
            </a:endParaRPr>
          </a:p>
        </p:txBody>
      </p:sp>
      <p:sp>
        <p:nvSpPr>
          <p:cNvPr id="1070" name="Google Shape;1070;p118"/>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071" name="Google Shape;1071;p118"/>
          <p:cNvSpPr/>
          <p:nvPr/>
        </p:nvSpPr>
        <p:spPr>
          <a:xfrm>
            <a:off x="342900" y="1371600"/>
            <a:ext cx="8991600" cy="61247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10. Giảm dung lượng hình ảnh </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11. Link nội bộ (Internal Link)</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12. Link ngoại bộ (External link)</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13. Anchor Text chuẩn SEO</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14. Rút gọn URL thân thiện</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15. Tạo file robot.txt</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16. Tạo Sitemap cho website</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17. Thẻ Heading trong bài viết</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18. Mật độ từ khoá trong bài viết</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19. Tốc độ tải trang của website</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20. Sử dụng chứng chỉ SSL cho website của bạn</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21. Giao diện website của bạn phải tương thích với Mobile</a:t>
            </a:r>
            <a:endParaRPr sz="2800" b="1">
              <a:solidFill>
                <a:schemeClr val="dk1"/>
              </a:solidFill>
              <a:latin typeface="Arial"/>
              <a:ea typeface="Arial"/>
              <a:cs typeface="Arial"/>
              <a:sym typeface="Arial"/>
            </a:endParaRPr>
          </a:p>
          <a:p>
            <a:pPr marL="0" marR="0" lvl="0" indent="0" algn="l" rtl="0">
              <a:spcBef>
                <a:spcPts val="0"/>
              </a:spcBef>
              <a:spcAft>
                <a:spcPts val="0"/>
              </a:spcAft>
              <a:buNone/>
            </a:pPr>
            <a:endParaRPr sz="2800" b="1">
              <a:solidFill>
                <a:schemeClr val="dk1"/>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119"/>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078" name="Google Shape;1078;p119"/>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118</a:t>
            </a:fld>
            <a:endParaRPr sz="1400">
              <a:solidFill>
                <a:schemeClr val="dk2"/>
              </a:solidFill>
              <a:latin typeface="Gill Sans"/>
              <a:ea typeface="Gill Sans"/>
              <a:cs typeface="Gill Sans"/>
              <a:sym typeface="Gill Sans"/>
            </a:endParaRPr>
          </a:p>
        </p:txBody>
      </p:sp>
      <p:sp>
        <p:nvSpPr>
          <p:cNvPr id="1079" name="Google Shape;1079;p119"/>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080" name="Google Shape;1080;p119"/>
          <p:cNvSpPr/>
          <p:nvPr/>
        </p:nvSpPr>
        <p:spPr>
          <a:xfrm>
            <a:off x="342900" y="1371600"/>
            <a:ext cx="8991600" cy="48320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1. Tiêu đề bài viết</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Khi SEO một từ khoá nào=&gt; tiêu đề bài viết(Title) phải có chứa từ khoá cần SEO. </a:t>
            </a:r>
            <a:endParaRPr sz="2800">
              <a:solidFill>
                <a:schemeClr val="dk1"/>
              </a:solidFill>
              <a:latin typeface="Arial"/>
              <a:ea typeface="Arial"/>
              <a:cs typeface="Arial"/>
              <a:sym typeface="Arial"/>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Từ khoá đó càng nằm ở đầu câu tiêu đề=&gt;.</a:t>
            </a:r>
            <a:endParaRPr sz="2800">
              <a:solidFill>
                <a:schemeClr val="dk1"/>
              </a:solidFill>
              <a:latin typeface="Arial"/>
              <a:ea typeface="Arial"/>
              <a:cs typeface="Arial"/>
              <a:sym typeface="Arial"/>
            </a:endParaRPr>
          </a:p>
          <a:p>
            <a:pPr marL="0" marR="0" lvl="0" indent="0" algn="l" rtl="0">
              <a:spcBef>
                <a:spcPts val="0"/>
              </a:spcBef>
              <a:spcAft>
                <a:spcPts val="0"/>
              </a:spcAft>
              <a:buNone/>
            </a:pPr>
            <a:r>
              <a:rPr lang="en-US" sz="2800">
                <a:solidFill>
                  <a:schemeClr val="dk1"/>
                </a:solidFill>
                <a:latin typeface="Arial"/>
                <a:ea typeface="Arial"/>
                <a:cs typeface="Arial"/>
                <a:sym typeface="Arial"/>
              </a:rPr>
              <a:t>để cho khách hàng họ nhìn vào tiêu đề và muốn bấm vào bài viết. Tiêu đề của bạn nên kích thích người đọc.</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Ví dụ :để seo từ khóa giày Thể thao chính hãng thì title của bài viết “Giày thể thao chính hãng giá rẻ”</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Tối ưu tỉ lệ CTR (Click Through Rate) :số lần khách hàng bấm vào trong bài viết ảnh hưởng rất nhiều đến vị trí bài viết</a:t>
            </a:r>
            <a:endParaRPr sz="2800" b="1">
              <a:solidFill>
                <a:schemeClr val="dk1"/>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20"/>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087" name="Google Shape;1087;p120"/>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119</a:t>
            </a:fld>
            <a:endParaRPr sz="1400">
              <a:solidFill>
                <a:schemeClr val="dk2"/>
              </a:solidFill>
              <a:latin typeface="Gill Sans"/>
              <a:ea typeface="Gill Sans"/>
              <a:cs typeface="Gill Sans"/>
              <a:sym typeface="Gill Sans"/>
            </a:endParaRPr>
          </a:p>
        </p:txBody>
      </p:sp>
      <p:sp>
        <p:nvSpPr>
          <p:cNvPr id="1088" name="Google Shape;1088;p120"/>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089" name="Google Shape;1089;p120"/>
          <p:cNvSpPr/>
          <p:nvPr/>
        </p:nvSpPr>
        <p:spPr>
          <a:xfrm>
            <a:off x="342900" y="1371600"/>
            <a:ext cx="8991600" cy="35394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1. Thẻ meta description</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Thẻ mô tả Meta là 1 đoạn mô tả ngắn về nội dung của bài viết, nhằm tóm tắt lại cho người đọc hình dung trước những gì mà trong bài viết đề cập.</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Nếu sử dụng website chạy mã nguồn WordPress, thì hãy cài đặt </a:t>
            </a:r>
            <a:r>
              <a:rPr lang="en-US" sz="2800" b="1">
                <a:solidFill>
                  <a:schemeClr val="dk1"/>
                </a:solidFill>
                <a:latin typeface="Arial"/>
                <a:ea typeface="Arial"/>
                <a:cs typeface="Arial"/>
                <a:sym typeface="Arial"/>
              </a:rPr>
              <a:t>plugin Yoast SEO</a:t>
            </a:r>
            <a:endParaRPr sz="2800" b="1">
              <a:solidFill>
                <a:schemeClr val="dk1"/>
              </a:solidFill>
              <a:latin typeface="Arial"/>
              <a:ea typeface="Arial"/>
              <a:cs typeface="Arial"/>
              <a:sym typeface="Arial"/>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Ví dụ :</a:t>
            </a:r>
            <a:endParaRPr/>
          </a:p>
          <a:p>
            <a:pPr marL="0" marR="0" lvl="0" indent="0" algn="l" rtl="0">
              <a:spcBef>
                <a:spcPts val="0"/>
              </a:spcBef>
              <a:spcAft>
                <a:spcPts val="0"/>
              </a:spcAft>
              <a:buNone/>
            </a:pPr>
            <a:endParaRPr sz="2800">
              <a:solidFill>
                <a:schemeClr val="dk1"/>
              </a:solidFill>
              <a:latin typeface="Arial"/>
              <a:ea typeface="Arial"/>
              <a:cs typeface="Arial"/>
              <a:sym typeface="Arial"/>
            </a:endParaRPr>
          </a:p>
        </p:txBody>
      </p:sp>
      <p:pic>
        <p:nvPicPr>
          <p:cNvPr id="1090" name="Google Shape;1090;p120"/>
          <p:cNvPicPr preferRelativeResize="0"/>
          <p:nvPr/>
        </p:nvPicPr>
        <p:blipFill rotWithShape="1">
          <a:blip r:embed="rId3">
            <a:alphaModFix/>
          </a:blip>
          <a:srcRect/>
          <a:stretch/>
        </p:blipFill>
        <p:spPr>
          <a:xfrm>
            <a:off x="342900" y="4475871"/>
            <a:ext cx="8257082" cy="1524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1"/>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Cơ chế hoạt động của công cụ tìm kiếm Google</a:t>
            </a:r>
            <a:endParaRPr/>
          </a:p>
        </p:txBody>
      </p:sp>
      <p:sp>
        <p:nvSpPr>
          <p:cNvPr id="186" name="Google Shape;186;p11"/>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12</a:t>
            </a:fld>
            <a:endParaRPr sz="1400">
              <a:solidFill>
                <a:schemeClr val="dk2"/>
              </a:solidFill>
              <a:latin typeface="Gill Sans"/>
              <a:ea typeface="Gill Sans"/>
              <a:cs typeface="Gill Sans"/>
              <a:sym typeface="Gill Sans"/>
            </a:endParaRPr>
          </a:p>
        </p:txBody>
      </p:sp>
      <p:sp>
        <p:nvSpPr>
          <p:cNvPr id="187" name="Google Shape;187;p11"/>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a:t>Trình thu thập thông tin xem các trang web và dò theo liên kết trên các trang đó, giống như khi ta duyệt nội dung trên web. </a:t>
            </a:r>
            <a:endParaRPr/>
          </a:p>
          <a:p>
            <a:pPr marL="273050" lvl="0" indent="-273050" algn="just" rtl="0">
              <a:spcBef>
                <a:spcPts val="600"/>
              </a:spcBef>
              <a:spcAft>
                <a:spcPts val="0"/>
              </a:spcAft>
              <a:buSzPts val="2128"/>
              <a:buChar char="🞂"/>
            </a:pPr>
            <a:r>
              <a:rPr lang="en-US"/>
              <a:t>Chúng đi từ liên kết này tới liên kết khác và mang dữ liệu về các trang web đó về cho máy chủ của Google.</a:t>
            </a:r>
            <a:endParaRPr/>
          </a:p>
          <a:p>
            <a:pPr marL="273050" lvl="0" indent="-273050" algn="just" rtl="0">
              <a:spcBef>
                <a:spcPts val="600"/>
              </a:spcBef>
              <a:spcAft>
                <a:spcPts val="0"/>
              </a:spcAft>
              <a:buSzPts val="2128"/>
              <a:buChar char="🞂"/>
            </a:pPr>
            <a:r>
              <a:rPr lang="en-US"/>
              <a:t>Quá trình thu thập thông tin bắt đầu với danh sách các địa chỉ web từ các lần thu thập thông tin trước đó và </a:t>
            </a:r>
            <a:r>
              <a:rPr lang="en-US" u="sng">
                <a:solidFill>
                  <a:schemeClr val="hlink"/>
                </a:solidFill>
                <a:hlinkClick r:id="rId3"/>
              </a:rPr>
              <a:t>sơ đồ trang web</a:t>
            </a:r>
            <a:r>
              <a:rPr lang="en-US"/>
              <a:t> do chủ sở hữu trang web cung cấp.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21"/>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097" name="Google Shape;1097;p121"/>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120</a:t>
            </a:fld>
            <a:endParaRPr sz="1400">
              <a:solidFill>
                <a:schemeClr val="dk2"/>
              </a:solidFill>
              <a:latin typeface="Gill Sans"/>
              <a:ea typeface="Gill Sans"/>
              <a:cs typeface="Gill Sans"/>
              <a:sym typeface="Gill Sans"/>
            </a:endParaRPr>
          </a:p>
        </p:txBody>
      </p:sp>
      <p:sp>
        <p:nvSpPr>
          <p:cNvPr id="1098" name="Google Shape;1098;p121"/>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099" name="Google Shape;1099;p121"/>
          <p:cNvSpPr/>
          <p:nvPr/>
        </p:nvSpPr>
        <p:spPr>
          <a:xfrm>
            <a:off x="143608" y="1366911"/>
            <a:ext cx="8991600" cy="35394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3. Tên miền có cần chứa từ khoá cần SEO không?</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Tên miền không cần thiết phải chứa từ khoá cần SEO. Hiện nay, Google đã không còn đánh giá SEO thông quá điều đó nữa.</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Mà bạn phải tập trung vào </a:t>
            </a:r>
            <a:r>
              <a:rPr lang="en-US" sz="2800" b="1">
                <a:solidFill>
                  <a:schemeClr val="dk1"/>
                </a:solidFill>
                <a:latin typeface="Arial"/>
                <a:ea typeface="Arial"/>
                <a:cs typeface="Arial"/>
                <a:sym typeface="Arial"/>
              </a:rPr>
              <a:t>tên miền thương hiệu</a:t>
            </a:r>
            <a:r>
              <a:rPr lang="en-US" sz="2800">
                <a:solidFill>
                  <a:schemeClr val="dk1"/>
                </a:solidFill>
                <a:latin typeface="Arial"/>
                <a:ea typeface="Arial"/>
                <a:cs typeface="Arial"/>
                <a:sym typeface="Arial"/>
              </a:rPr>
              <a:t>. Nghĩa là bạn phải tập trung xây dựng thương hiệu đối với khách hàng thông qua tên miền của mình.</a:t>
            </a:r>
            <a:endParaRPr/>
          </a:p>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22"/>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106" name="Google Shape;1106;p12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121</a:t>
            </a:fld>
            <a:endParaRPr sz="1400">
              <a:solidFill>
                <a:schemeClr val="dk2"/>
              </a:solidFill>
              <a:latin typeface="Gill Sans"/>
              <a:ea typeface="Gill Sans"/>
              <a:cs typeface="Gill Sans"/>
              <a:sym typeface="Gill Sans"/>
            </a:endParaRPr>
          </a:p>
        </p:txBody>
      </p:sp>
      <p:sp>
        <p:nvSpPr>
          <p:cNvPr id="1107" name="Google Shape;1107;p122"/>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108" name="Google Shape;1108;p122"/>
          <p:cNvSpPr/>
          <p:nvPr/>
        </p:nvSpPr>
        <p:spPr>
          <a:xfrm>
            <a:off x="143608" y="1366911"/>
            <a:ext cx="8991600" cy="18158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4:Tập trung vào nội dung chất lượng và hữu ích</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Đây chính là phần quan trọng nhất trong những kỹ thuật SEO OnPAGE</a:t>
            </a:r>
            <a:endParaRPr sz="2800">
              <a:solidFill>
                <a:schemeClr val="dk1"/>
              </a:solidFill>
              <a:latin typeface="Arial"/>
              <a:ea typeface="Arial"/>
              <a:cs typeface="Arial"/>
              <a:sym typeface="Arial"/>
            </a:endParaRPr>
          </a:p>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23"/>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115" name="Google Shape;1115;p123"/>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122</a:t>
            </a:fld>
            <a:endParaRPr sz="1400">
              <a:solidFill>
                <a:schemeClr val="dk2"/>
              </a:solidFill>
              <a:latin typeface="Gill Sans"/>
              <a:ea typeface="Gill Sans"/>
              <a:cs typeface="Gill Sans"/>
              <a:sym typeface="Gill Sans"/>
            </a:endParaRPr>
          </a:p>
        </p:txBody>
      </p:sp>
      <p:sp>
        <p:nvSpPr>
          <p:cNvPr id="1116" name="Google Shape;1116;p123"/>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id="1117" name="Google Shape;1117;p123"/>
          <p:cNvPicPr preferRelativeResize="0"/>
          <p:nvPr/>
        </p:nvPicPr>
        <p:blipFill rotWithShape="1">
          <a:blip r:embed="rId3">
            <a:alphaModFix/>
          </a:blip>
          <a:srcRect/>
          <a:stretch/>
        </p:blipFill>
        <p:spPr>
          <a:xfrm>
            <a:off x="533400" y="1219200"/>
            <a:ext cx="7019925" cy="4781550"/>
          </a:xfrm>
          <a:prstGeom prst="rect">
            <a:avLst/>
          </a:prstGeom>
          <a:noFill/>
          <a:ln>
            <a:noFill/>
          </a:ln>
        </p:spPr>
      </p:pic>
      <p:pic>
        <p:nvPicPr>
          <p:cNvPr id="1118" name="Google Shape;1118;p123"/>
          <p:cNvPicPr preferRelativeResize="0"/>
          <p:nvPr/>
        </p:nvPicPr>
        <p:blipFill rotWithShape="1">
          <a:blip r:embed="rId4">
            <a:alphaModFix/>
          </a:blip>
          <a:srcRect/>
          <a:stretch/>
        </p:blipFill>
        <p:spPr>
          <a:xfrm>
            <a:off x="4956810" y="1815680"/>
            <a:ext cx="4171950" cy="15240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24"/>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125" name="Google Shape;1125;p124"/>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123</a:t>
            </a:fld>
            <a:endParaRPr sz="1400">
              <a:solidFill>
                <a:schemeClr val="dk2"/>
              </a:solidFill>
              <a:latin typeface="Gill Sans"/>
              <a:ea typeface="Gill Sans"/>
              <a:cs typeface="Gill Sans"/>
              <a:sym typeface="Gill Sans"/>
            </a:endParaRPr>
          </a:p>
        </p:txBody>
      </p:sp>
      <p:sp>
        <p:nvSpPr>
          <p:cNvPr id="1126" name="Google Shape;1126;p124"/>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127" name="Google Shape;1127;p124"/>
          <p:cNvSpPr/>
          <p:nvPr/>
        </p:nvSpPr>
        <p:spPr>
          <a:xfrm>
            <a:off x="342900" y="1371600"/>
            <a:ext cx="8991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
        <p:nvSpPr>
          <p:cNvPr id="1128" name="Google Shape;1128;p124"/>
          <p:cNvSpPr/>
          <p:nvPr/>
        </p:nvSpPr>
        <p:spPr>
          <a:xfrm>
            <a:off x="342900" y="1166843"/>
            <a:ext cx="8496300"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Số lượng từ mà Google khuyến khích nhất là ở mức </a:t>
            </a:r>
            <a:r>
              <a:rPr lang="en-US" sz="2800" b="1">
                <a:solidFill>
                  <a:schemeClr val="dk1"/>
                </a:solidFill>
                <a:latin typeface="Arial"/>
                <a:ea typeface="Arial"/>
                <a:cs typeface="Arial"/>
                <a:sym typeface="Arial"/>
              </a:rPr>
              <a:t>1980 từ</a:t>
            </a:r>
            <a:r>
              <a:rPr lang="en-US" sz="2800">
                <a:solidFill>
                  <a:schemeClr val="dk1"/>
                </a:solidFill>
                <a:latin typeface="Arial"/>
                <a:ea typeface="Arial"/>
                <a:cs typeface="Arial"/>
                <a:sym typeface="Arial"/>
              </a:rPr>
              <a:t>. =&gt;bài viết đủ chuẩn SEO và đủ dài.</a:t>
            </a:r>
            <a:endParaRPr sz="2800">
              <a:solidFill>
                <a:schemeClr val="dk1"/>
              </a:solidFill>
              <a:latin typeface="Arial"/>
              <a:ea typeface="Arial"/>
              <a:cs typeface="Arial"/>
              <a:sym typeface="Arial"/>
            </a:endParaRPr>
          </a:p>
          <a:p>
            <a:pPr marL="0" marR="0" lvl="0" indent="0" algn="l" rtl="0">
              <a:spcBef>
                <a:spcPts val="0"/>
              </a:spcBef>
              <a:spcAft>
                <a:spcPts val="0"/>
              </a:spcAft>
              <a:buNone/>
            </a:pPr>
            <a:r>
              <a:rPr lang="en-US" sz="2800">
                <a:solidFill>
                  <a:schemeClr val="dk1"/>
                </a:solidFill>
                <a:latin typeface="Arial"/>
                <a:ea typeface="Arial"/>
                <a:cs typeface="Arial"/>
                <a:sym typeface="Arial"/>
              </a:rPr>
              <a:t>Những bài viết chuyên sâu, viết càng dài càng chất lượng càng tốt.</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Vì khi đó nội dung chất lượng, đủ dài thì ở đó sẽ </a:t>
            </a:r>
            <a:r>
              <a:rPr lang="en-US" sz="2800" b="1">
                <a:solidFill>
                  <a:schemeClr val="dk1"/>
                </a:solidFill>
                <a:latin typeface="Arial"/>
                <a:ea typeface="Arial"/>
                <a:cs typeface="Arial"/>
                <a:sym typeface="Arial"/>
              </a:rPr>
              <a:t>có rất nhiều từ khoá dài</a:t>
            </a:r>
            <a:r>
              <a:rPr lang="en-US" sz="2800">
                <a:solidFill>
                  <a:schemeClr val="dk1"/>
                </a:solidFill>
                <a:latin typeface="Arial"/>
                <a:ea typeface="Arial"/>
                <a:cs typeface="Arial"/>
                <a:sym typeface="Arial"/>
              </a:rPr>
              <a:t> (long tail keyword) trong bài viết. Đó cũng là một cách giữ chân người đọc lâu hơn đối với nội dung (</a:t>
            </a:r>
            <a:r>
              <a:rPr lang="en-US" sz="2800" b="1">
                <a:solidFill>
                  <a:schemeClr val="dk1"/>
                </a:solidFill>
                <a:latin typeface="Arial"/>
                <a:ea typeface="Arial"/>
                <a:cs typeface="Arial"/>
                <a:sym typeface="Arial"/>
              </a:rPr>
              <a:t>cải thiện yếu tố time on site</a:t>
            </a:r>
            <a:r>
              <a:rPr lang="en-US" sz="2800">
                <a:solidFill>
                  <a:schemeClr val="dk1"/>
                </a:solidFill>
                <a:latin typeface="Arial"/>
                <a:ea typeface="Arial"/>
                <a:cs typeface="Arial"/>
                <a:sym typeface="Arial"/>
              </a:rPr>
              <a:t>).</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25"/>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135" name="Google Shape;1135;p125"/>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124</a:t>
            </a:fld>
            <a:endParaRPr sz="1400">
              <a:solidFill>
                <a:schemeClr val="dk2"/>
              </a:solidFill>
              <a:latin typeface="Gill Sans"/>
              <a:ea typeface="Gill Sans"/>
              <a:cs typeface="Gill Sans"/>
              <a:sym typeface="Gill Sans"/>
            </a:endParaRPr>
          </a:p>
        </p:txBody>
      </p:sp>
      <p:sp>
        <p:nvSpPr>
          <p:cNvPr id="1136" name="Google Shape;1136;p125"/>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137" name="Google Shape;1137;p125"/>
          <p:cNvSpPr/>
          <p:nvPr/>
        </p:nvSpPr>
        <p:spPr>
          <a:xfrm>
            <a:off x="342900" y="1371600"/>
            <a:ext cx="8991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
        <p:nvSpPr>
          <p:cNvPr id="1138" name="Google Shape;1138;p125"/>
          <p:cNvSpPr/>
          <p:nvPr/>
        </p:nvSpPr>
        <p:spPr>
          <a:xfrm>
            <a:off x="342900" y="1166843"/>
            <a:ext cx="8496300"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5. Thời gian ở lại trên trang Time On Site</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Đây là một chỉ số rất quan trọng để Google đánh giá chất lượng SEO của website. </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=&gt;phải tìm mọi cách để giữ chân khách hàng ở lại lâu nhất trên website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26"/>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145" name="Google Shape;1145;p126"/>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125</a:t>
            </a:fld>
            <a:endParaRPr sz="1400">
              <a:solidFill>
                <a:schemeClr val="dk2"/>
              </a:solidFill>
              <a:latin typeface="Gill Sans"/>
              <a:ea typeface="Gill Sans"/>
              <a:cs typeface="Gill Sans"/>
              <a:sym typeface="Gill Sans"/>
            </a:endParaRPr>
          </a:p>
        </p:txBody>
      </p:sp>
      <p:sp>
        <p:nvSpPr>
          <p:cNvPr id="1146" name="Google Shape;1146;p126"/>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147" name="Google Shape;1147;p126"/>
          <p:cNvSpPr/>
          <p:nvPr/>
        </p:nvSpPr>
        <p:spPr>
          <a:xfrm>
            <a:off x="342900" y="1371600"/>
            <a:ext cx="8991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
        <p:nvSpPr>
          <p:cNvPr id="1148" name="Google Shape;1148;p126"/>
          <p:cNvSpPr/>
          <p:nvPr/>
        </p:nvSpPr>
        <p:spPr>
          <a:xfrm>
            <a:off x="342900" y="1166843"/>
            <a:ext cx="8496300" cy="48320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6. Tỉ lệ thoát trang Bounce Rate</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Tỉ lệ thoát trang chính là cách Google đánh giá người dùng có muốn thoát ra khỏi website</a:t>
            </a:r>
            <a:endParaRPr sz="2800">
              <a:solidFill>
                <a:schemeClr val="dk1"/>
              </a:solidFill>
              <a:latin typeface="Arial"/>
              <a:ea typeface="Arial"/>
              <a:cs typeface="Arial"/>
              <a:sym typeface="Arial"/>
            </a:endParaRPr>
          </a:p>
          <a:p>
            <a:pPr marL="0" marR="0" lvl="0" indent="0" algn="l" rtl="0">
              <a:spcBef>
                <a:spcPts val="0"/>
              </a:spcBef>
              <a:spcAft>
                <a:spcPts val="0"/>
              </a:spcAft>
              <a:buNone/>
            </a:pPr>
            <a:r>
              <a:rPr lang="en-US" sz="2800">
                <a:solidFill>
                  <a:schemeClr val="dk1"/>
                </a:solidFill>
                <a:latin typeface="Arial"/>
                <a:ea typeface="Arial"/>
                <a:cs typeface="Arial"/>
                <a:sym typeface="Arial"/>
              </a:rPr>
              <a:t>Nếu website có tỉ lệ Bounce Rate quá cao, có nghĩa là website không phù hợp với từ khoá mà người dùng đang tìm.</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Bounce Rate và Time On Site là 2 yếu tố song song với nhau chỉ cần tối ưu yếu tố này  này thì yếu tố kia sẽ được tối ưu theo.</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Dùng </a:t>
            </a:r>
            <a:r>
              <a:rPr lang="en-US" sz="2800" b="1">
                <a:solidFill>
                  <a:schemeClr val="dk1"/>
                </a:solidFill>
                <a:latin typeface="Arial"/>
                <a:ea typeface="Arial"/>
                <a:cs typeface="Arial"/>
                <a:sym typeface="Arial"/>
              </a:rPr>
              <a:t>Google Analytics</a:t>
            </a:r>
            <a:r>
              <a:rPr lang="en-US" sz="2800">
                <a:solidFill>
                  <a:schemeClr val="dk1"/>
                </a:solidFill>
                <a:latin typeface="Arial"/>
                <a:ea typeface="Arial"/>
                <a:cs typeface="Arial"/>
                <a:sym typeface="Arial"/>
              </a:rPr>
              <a:t> để xem Time on Site và Bounce Rate.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27"/>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155" name="Google Shape;1155;p127"/>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126</a:t>
            </a:fld>
            <a:endParaRPr sz="1400">
              <a:solidFill>
                <a:schemeClr val="dk2"/>
              </a:solidFill>
              <a:latin typeface="Gill Sans"/>
              <a:ea typeface="Gill Sans"/>
              <a:cs typeface="Gill Sans"/>
              <a:sym typeface="Gill Sans"/>
            </a:endParaRPr>
          </a:p>
        </p:txBody>
      </p:sp>
      <p:sp>
        <p:nvSpPr>
          <p:cNvPr id="1156" name="Google Shape;1156;p127"/>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157" name="Google Shape;1157;p127"/>
          <p:cNvSpPr/>
          <p:nvPr/>
        </p:nvSpPr>
        <p:spPr>
          <a:xfrm>
            <a:off x="342900" y="1371600"/>
            <a:ext cx="8991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
        <p:nvSpPr>
          <p:cNvPr id="1158" name="Google Shape;1158;p127"/>
          <p:cNvSpPr/>
          <p:nvPr/>
        </p:nvSpPr>
        <p:spPr>
          <a:xfrm>
            <a:off x="342900" y="1166843"/>
            <a:ext cx="8496300" cy="569386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7. Nội dung phải luôn được cập nhật mới theo thời gian Vì Google luôn muốn cung cấp cho người đọc những thông tin không chỉ hữu ích, mà còn phải </a:t>
            </a:r>
            <a:r>
              <a:rPr lang="en-US" sz="2800" b="1">
                <a:solidFill>
                  <a:schemeClr val="dk1"/>
                </a:solidFill>
                <a:latin typeface="Arial"/>
                <a:ea typeface="Arial"/>
                <a:cs typeface="Arial"/>
                <a:sym typeface="Arial"/>
              </a:rPr>
              <a:t>MỚI NHẤT.</a:t>
            </a:r>
            <a:endParaRPr sz="2800">
              <a:solidFill>
                <a:schemeClr val="dk1"/>
              </a:solidFill>
              <a:latin typeface="Arial"/>
              <a:ea typeface="Arial"/>
              <a:cs typeface="Arial"/>
              <a:sym typeface="Arial"/>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Thay đổi Hình ảnh</a:t>
            </a:r>
            <a:r>
              <a:rPr lang="en-US" sz="2800">
                <a:solidFill>
                  <a:schemeClr val="dk1"/>
                </a:solidFill>
                <a:latin typeface="Arial"/>
                <a:ea typeface="Arial"/>
                <a:cs typeface="Arial"/>
                <a:sym typeface="Arial"/>
              </a:rPr>
              <a:t>, nếu hình ảnh liên quan tới giao diện thiết bị</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Chữ viết</a:t>
            </a:r>
            <a:r>
              <a:rPr lang="en-US" sz="2800">
                <a:solidFill>
                  <a:schemeClr val="dk1"/>
                </a:solidFill>
                <a:latin typeface="Arial"/>
                <a:ea typeface="Arial"/>
                <a:cs typeface="Arial"/>
                <a:sym typeface="Arial"/>
              </a:rPr>
              <a:t>, viết thêm những phần còn thiếu mà độc giả thắc mắc.</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 =&gt;nội dung, giao diện thay đổi sẽ giúp người đọc ở lâu hơn trên trang web</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Dùng công cụ </a:t>
            </a:r>
            <a:r>
              <a:rPr lang="en-US" sz="2800" b="1">
                <a:solidFill>
                  <a:schemeClr val="dk1"/>
                </a:solidFill>
                <a:latin typeface="Arial"/>
                <a:ea typeface="Arial"/>
                <a:cs typeface="Arial"/>
                <a:sym typeface="Arial"/>
              </a:rPr>
              <a:t>Google Search Console</a:t>
            </a:r>
            <a:r>
              <a:rPr lang="en-US" sz="2800">
                <a:solidFill>
                  <a:schemeClr val="dk1"/>
                </a:solidFill>
                <a:latin typeface="Arial"/>
                <a:ea typeface="Arial"/>
                <a:cs typeface="Arial"/>
                <a:sym typeface="Arial"/>
              </a:rPr>
              <a:t> (tên cũ là </a:t>
            </a:r>
            <a:r>
              <a:rPr lang="en-US" sz="2800" b="1">
                <a:solidFill>
                  <a:schemeClr val="dk1"/>
                </a:solidFill>
                <a:latin typeface="Arial"/>
                <a:ea typeface="Arial"/>
                <a:cs typeface="Arial"/>
                <a:sym typeface="Arial"/>
              </a:rPr>
              <a:t>Google</a:t>
            </a:r>
            <a:r>
              <a:rPr lang="en-US" sz="2800">
                <a:solidFill>
                  <a:schemeClr val="dk1"/>
                </a:solidFill>
                <a:latin typeface="Arial"/>
                <a:ea typeface="Arial"/>
                <a:cs typeface="Arial"/>
                <a:sym typeface="Arial"/>
              </a:rPr>
              <a:t> </a:t>
            </a:r>
            <a:r>
              <a:rPr lang="en-US" sz="2800" b="1">
                <a:solidFill>
                  <a:schemeClr val="dk1"/>
                </a:solidFill>
                <a:latin typeface="Arial"/>
                <a:ea typeface="Arial"/>
                <a:cs typeface="Arial"/>
                <a:sym typeface="Arial"/>
              </a:rPr>
              <a:t>Webmaster Tool</a:t>
            </a:r>
            <a:r>
              <a:rPr lang="en-US" sz="2800">
                <a:solidFill>
                  <a:schemeClr val="dk1"/>
                </a:solidFill>
                <a:latin typeface="Arial"/>
                <a:ea typeface="Arial"/>
                <a:cs typeface="Arial"/>
                <a:sym typeface="Arial"/>
              </a:rPr>
              <a:t>) để xem vị trí những từ khoá</a:t>
            </a:r>
            <a:endParaRPr sz="2800">
              <a:solidFill>
                <a:schemeClr val="dk1"/>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28"/>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165" name="Google Shape;1165;p128"/>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127</a:t>
            </a:fld>
            <a:endParaRPr sz="1400">
              <a:solidFill>
                <a:schemeClr val="dk2"/>
              </a:solidFill>
              <a:latin typeface="Gill Sans"/>
              <a:ea typeface="Gill Sans"/>
              <a:cs typeface="Gill Sans"/>
              <a:sym typeface="Gill Sans"/>
            </a:endParaRPr>
          </a:p>
        </p:txBody>
      </p:sp>
      <p:sp>
        <p:nvSpPr>
          <p:cNvPr id="1166" name="Google Shape;1166;p128"/>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167" name="Google Shape;1167;p128"/>
          <p:cNvSpPr/>
          <p:nvPr/>
        </p:nvSpPr>
        <p:spPr>
          <a:xfrm>
            <a:off x="342900" y="1371600"/>
            <a:ext cx="8991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
        <p:nvSpPr>
          <p:cNvPr id="1168" name="Google Shape;1168;p128"/>
          <p:cNvSpPr/>
          <p:nvPr/>
        </p:nvSpPr>
        <p:spPr>
          <a:xfrm>
            <a:off x="342900" y="1166843"/>
            <a:ext cx="8496300" cy="35394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8. Thêm thẻ Alt cho hình ảnh</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Bài viết của nên có hình ảnh minh hoạ cho bài viết để người dùng dễ hiểu, dễ hình dung hơn.</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Tuy nhiên, bấy nhiêu đó là chưa đủ, cần phải tối ưu hình ảnh cho chuẩn SEO, để bài viết dễ dàng lên top Google hơn=&gt;thêm mô tả cho thẻ Alt của hình ảnh.</a:t>
            </a:r>
            <a:endParaRPr sz="2800">
              <a:solidFill>
                <a:schemeClr val="dk1"/>
              </a:solidFill>
              <a:latin typeface="Arial"/>
              <a:ea typeface="Arial"/>
              <a:cs typeface="Arial"/>
              <a:sym typeface="Arial"/>
            </a:endParaRPr>
          </a:p>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29"/>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175" name="Google Shape;1175;p129"/>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128</a:t>
            </a:fld>
            <a:endParaRPr sz="1400">
              <a:solidFill>
                <a:schemeClr val="dk2"/>
              </a:solidFill>
              <a:latin typeface="Gill Sans"/>
              <a:ea typeface="Gill Sans"/>
              <a:cs typeface="Gill Sans"/>
              <a:sym typeface="Gill Sans"/>
            </a:endParaRPr>
          </a:p>
        </p:txBody>
      </p:sp>
      <p:sp>
        <p:nvSpPr>
          <p:cNvPr id="1176" name="Google Shape;1176;p129"/>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177" name="Google Shape;1177;p129"/>
          <p:cNvSpPr/>
          <p:nvPr/>
        </p:nvSpPr>
        <p:spPr>
          <a:xfrm>
            <a:off x="342900" y="1371600"/>
            <a:ext cx="8991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
        <p:nvSpPr>
          <p:cNvPr id="1178" name="Google Shape;1178;p129"/>
          <p:cNvSpPr/>
          <p:nvPr/>
        </p:nvSpPr>
        <p:spPr>
          <a:xfrm>
            <a:off x="342900" y="1166843"/>
            <a:ext cx="8496300"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9. Tên file ảnh thô chuẩn SEO</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File ảnh thô là ảnh trước khi upload lên website</a:t>
            </a:r>
            <a:endParaRPr sz="2800">
              <a:solidFill>
                <a:schemeClr val="dk1"/>
              </a:solidFill>
              <a:latin typeface="Arial"/>
              <a:ea typeface="Arial"/>
              <a:cs typeface="Arial"/>
              <a:sym typeface="Arial"/>
            </a:endParaRPr>
          </a:p>
          <a:p>
            <a:pPr marL="0" marR="0" lvl="0" indent="0" algn="l" rtl="0">
              <a:spcBef>
                <a:spcPts val="0"/>
              </a:spcBef>
              <a:spcAft>
                <a:spcPts val="0"/>
              </a:spcAft>
              <a:buNone/>
            </a:pPr>
            <a:r>
              <a:rPr lang="en-US" sz="2800">
                <a:solidFill>
                  <a:schemeClr val="dk1"/>
                </a:solidFill>
                <a:latin typeface="Arial"/>
                <a:ea typeface="Arial"/>
                <a:cs typeface="Arial"/>
                <a:sym typeface="Arial"/>
              </a:rPr>
              <a:t>Tên file ảnh thô nên đặt tên có chứa từ khoá và có dấu - ở giữa.</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Ví dụ :Giay-the-thao-gia-re-1.jpg</a:t>
            </a:r>
            <a:endParaRPr sz="2800">
              <a:solidFill>
                <a:schemeClr val="dk1"/>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130"/>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185" name="Google Shape;1185;p130"/>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129</a:t>
            </a:fld>
            <a:endParaRPr sz="1400">
              <a:solidFill>
                <a:schemeClr val="dk2"/>
              </a:solidFill>
              <a:latin typeface="Gill Sans"/>
              <a:ea typeface="Gill Sans"/>
              <a:cs typeface="Gill Sans"/>
              <a:sym typeface="Gill Sans"/>
            </a:endParaRPr>
          </a:p>
        </p:txBody>
      </p:sp>
      <p:sp>
        <p:nvSpPr>
          <p:cNvPr id="1186" name="Google Shape;1186;p130"/>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187" name="Google Shape;1187;p130"/>
          <p:cNvSpPr/>
          <p:nvPr/>
        </p:nvSpPr>
        <p:spPr>
          <a:xfrm>
            <a:off x="342900" y="1371600"/>
            <a:ext cx="8991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
        <p:nvSpPr>
          <p:cNvPr id="1188" name="Google Shape;1188;p130"/>
          <p:cNvSpPr/>
          <p:nvPr/>
        </p:nvSpPr>
        <p:spPr>
          <a:xfrm>
            <a:off x="342900" y="1166843"/>
            <a:ext cx="8496300"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10. Giảm dung lượng hình ảnh </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Dung lượng hình ảnh có ảnh hưởng rất lớn đến tốc độ tải của website.</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Website tải chậm thì đồng nghĩa khách hàng sẽ rời khỏi trang web rất sớm, vì khách hàng luôn ghét chờ đợi.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2"/>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Cơ chế hoạt động của công cụ tìm kiếm Google</a:t>
            </a:r>
            <a:endParaRPr/>
          </a:p>
        </p:txBody>
      </p:sp>
      <p:sp>
        <p:nvSpPr>
          <p:cNvPr id="193" name="Google Shape;193;p1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13</a:t>
            </a:fld>
            <a:endParaRPr sz="1400">
              <a:solidFill>
                <a:schemeClr val="dk2"/>
              </a:solidFill>
              <a:latin typeface="Gill Sans"/>
              <a:ea typeface="Gill Sans"/>
              <a:cs typeface="Gill Sans"/>
              <a:sym typeface="Gill Sans"/>
            </a:endParaRPr>
          </a:p>
        </p:txBody>
      </p:sp>
      <p:sp>
        <p:nvSpPr>
          <p:cNvPr id="194" name="Google Shape;194;p12"/>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a:t>Khi các trình thu thập thông tin truy cập các trang web này, chúng sẽ tìm các liên kết cho những trang khác để truy cập. </a:t>
            </a:r>
            <a:endParaRPr/>
          </a:p>
          <a:p>
            <a:pPr marL="273050" lvl="0" indent="-273050" algn="just" rtl="0">
              <a:spcBef>
                <a:spcPts val="600"/>
              </a:spcBef>
              <a:spcAft>
                <a:spcPts val="0"/>
              </a:spcAft>
              <a:buSzPts val="2128"/>
              <a:buChar char="🞂"/>
            </a:pPr>
            <a:r>
              <a:rPr lang="en-US"/>
              <a:t>Phần mềm đặc biệt chú ý tới các trang web mới, các thay đổi đối với trang web hiện tại và các liên kết không còn hoạt động</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31"/>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195" name="Google Shape;1195;p131"/>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130</a:t>
            </a:fld>
            <a:endParaRPr sz="1400">
              <a:solidFill>
                <a:schemeClr val="dk2"/>
              </a:solidFill>
              <a:latin typeface="Gill Sans"/>
              <a:ea typeface="Gill Sans"/>
              <a:cs typeface="Gill Sans"/>
              <a:sym typeface="Gill Sans"/>
            </a:endParaRPr>
          </a:p>
        </p:txBody>
      </p:sp>
      <p:sp>
        <p:nvSpPr>
          <p:cNvPr id="1196" name="Google Shape;1196;p131"/>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197" name="Google Shape;1197;p131"/>
          <p:cNvSpPr/>
          <p:nvPr/>
        </p:nvSpPr>
        <p:spPr>
          <a:xfrm>
            <a:off x="342900" y="1371600"/>
            <a:ext cx="8991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
        <p:nvSpPr>
          <p:cNvPr id="1198" name="Google Shape;1198;p131"/>
          <p:cNvSpPr/>
          <p:nvPr/>
        </p:nvSpPr>
        <p:spPr>
          <a:xfrm>
            <a:off x="342900" y="1166843"/>
            <a:ext cx="8496300" cy="3970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11. Link nội bộ (Internal Link)</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Link nội bộ (Internal Link) là những link nằm ngay trên website . Link nội bộ sẽ trỏ đến những bài viết liên quan</a:t>
            </a:r>
            <a:r>
              <a:rPr lang="en-US" sz="2800" b="1">
                <a:solidFill>
                  <a:schemeClr val="dk1"/>
                </a:solidFill>
                <a:latin typeface="Arial"/>
                <a:ea typeface="Arial"/>
                <a:cs typeface="Arial"/>
                <a:sym typeface="Arial"/>
              </a:rPr>
              <a:t> TRONG CÙNG</a:t>
            </a:r>
            <a:r>
              <a:rPr lang="en-US" sz="2800">
                <a:solidFill>
                  <a:schemeClr val="dk1"/>
                </a:solidFill>
                <a:latin typeface="Arial"/>
                <a:ea typeface="Arial"/>
                <a:cs typeface="Arial"/>
                <a:sym typeface="Arial"/>
              </a:rPr>
              <a:t> 1 website.</a:t>
            </a:r>
            <a:endParaRPr sz="2800">
              <a:solidFill>
                <a:schemeClr val="dk1"/>
              </a:solidFill>
              <a:latin typeface="Arial"/>
              <a:ea typeface="Arial"/>
              <a:cs typeface="Arial"/>
              <a:sym typeface="Arial"/>
            </a:endParaRPr>
          </a:p>
          <a:p>
            <a:pPr marL="0" marR="0" lvl="0" indent="0" algn="l" rtl="0">
              <a:spcBef>
                <a:spcPts val="0"/>
              </a:spcBef>
              <a:spcAft>
                <a:spcPts val="0"/>
              </a:spcAft>
              <a:buNone/>
            </a:pPr>
            <a:r>
              <a:rPr lang="en-US" sz="2800">
                <a:solidFill>
                  <a:schemeClr val="dk1"/>
                </a:solidFill>
                <a:latin typeface="Arial"/>
                <a:ea typeface="Arial"/>
                <a:cs typeface="Arial"/>
                <a:sym typeface="Arial"/>
              </a:rPr>
              <a:t>Link nội bộ có 2 mục đích chính: </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Giảm tỉ lệ Bounce Rate</a:t>
            </a:r>
            <a:r>
              <a:rPr lang="en-US" sz="2800">
                <a:solidFill>
                  <a:schemeClr val="dk1"/>
                </a:solidFill>
                <a:latin typeface="Arial"/>
                <a:ea typeface="Arial"/>
                <a:cs typeface="Arial"/>
                <a:sym typeface="Arial"/>
              </a:rPr>
              <a:t> cho website Tăng thời gian </a:t>
            </a:r>
            <a:r>
              <a:rPr lang="en-US" sz="2800" b="1">
                <a:solidFill>
                  <a:schemeClr val="dk1"/>
                </a:solidFill>
                <a:latin typeface="Arial"/>
                <a:ea typeface="Arial"/>
                <a:cs typeface="Arial"/>
                <a:sym typeface="Arial"/>
              </a:rPr>
              <a:t>Time On Site</a:t>
            </a:r>
            <a:r>
              <a:rPr lang="en-US" sz="2800">
                <a:solidFill>
                  <a:schemeClr val="dk1"/>
                </a:solidFill>
                <a:latin typeface="Arial"/>
                <a:ea typeface="Arial"/>
                <a:cs typeface="Arial"/>
                <a:sym typeface="Arial"/>
              </a:rPr>
              <a:t>, giữ chân người dùng lâu hơn trên website.</a:t>
            </a:r>
            <a:endParaRPr/>
          </a:p>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132"/>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205" name="Google Shape;1205;p13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131</a:t>
            </a:fld>
            <a:endParaRPr sz="1400">
              <a:solidFill>
                <a:schemeClr val="dk2"/>
              </a:solidFill>
              <a:latin typeface="Gill Sans"/>
              <a:ea typeface="Gill Sans"/>
              <a:cs typeface="Gill Sans"/>
              <a:sym typeface="Gill Sans"/>
            </a:endParaRPr>
          </a:p>
        </p:txBody>
      </p:sp>
      <p:sp>
        <p:nvSpPr>
          <p:cNvPr id="1206" name="Google Shape;1206;p132"/>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207" name="Google Shape;1207;p132"/>
          <p:cNvSpPr/>
          <p:nvPr/>
        </p:nvSpPr>
        <p:spPr>
          <a:xfrm>
            <a:off x="342900" y="1371600"/>
            <a:ext cx="8991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
        <p:nvSpPr>
          <p:cNvPr id="1208" name="Google Shape;1208;p132"/>
          <p:cNvSpPr/>
          <p:nvPr/>
        </p:nvSpPr>
        <p:spPr>
          <a:xfrm>
            <a:off x="342900" y="1166843"/>
            <a:ext cx="8496300"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12. Link ngoại bộ (External link)</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Link ngoại bộ (External link) là những link trỏ đến những bài viết liên quan </a:t>
            </a:r>
            <a:r>
              <a:rPr lang="en-US" sz="2800" b="1">
                <a:solidFill>
                  <a:schemeClr val="dk1"/>
                </a:solidFill>
                <a:latin typeface="Arial"/>
                <a:ea typeface="Arial"/>
                <a:cs typeface="Arial"/>
                <a:sym typeface="Arial"/>
              </a:rPr>
              <a:t>NẰM NGOÀI </a:t>
            </a:r>
            <a:r>
              <a:rPr lang="en-US" sz="2800">
                <a:solidFill>
                  <a:schemeClr val="dk1"/>
                </a:solidFill>
                <a:latin typeface="Arial"/>
                <a:ea typeface="Arial"/>
                <a:cs typeface="Arial"/>
                <a:sym typeface="Arial"/>
              </a:rPr>
              <a:t>website và phải có uy tín.</a:t>
            </a:r>
            <a:endParaRPr sz="2800">
              <a:solidFill>
                <a:schemeClr val="dk1"/>
              </a:solidFill>
              <a:latin typeface="Arial"/>
              <a:ea typeface="Arial"/>
              <a:cs typeface="Arial"/>
              <a:sym typeface="Arial"/>
            </a:endParaRPr>
          </a:p>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33"/>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215" name="Google Shape;1215;p133"/>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132</a:t>
            </a:fld>
            <a:endParaRPr sz="1400">
              <a:solidFill>
                <a:schemeClr val="dk2"/>
              </a:solidFill>
              <a:latin typeface="Gill Sans"/>
              <a:ea typeface="Gill Sans"/>
              <a:cs typeface="Gill Sans"/>
              <a:sym typeface="Gill Sans"/>
            </a:endParaRPr>
          </a:p>
        </p:txBody>
      </p:sp>
      <p:sp>
        <p:nvSpPr>
          <p:cNvPr id="1216" name="Google Shape;1216;p133"/>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217" name="Google Shape;1217;p133"/>
          <p:cNvSpPr/>
          <p:nvPr/>
        </p:nvSpPr>
        <p:spPr>
          <a:xfrm>
            <a:off x="342900" y="1371600"/>
            <a:ext cx="8991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
        <p:nvSpPr>
          <p:cNvPr id="1218" name="Google Shape;1218;p133"/>
          <p:cNvSpPr/>
          <p:nvPr/>
        </p:nvSpPr>
        <p:spPr>
          <a:xfrm>
            <a:off x="342900" y="1166843"/>
            <a:ext cx="8801100"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13. Anchor Text chuẩn SEO</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Anchor Text là những phần chữ chứa link trên website </a:t>
            </a:r>
            <a:endParaRPr sz="2800">
              <a:solidFill>
                <a:schemeClr val="dk1"/>
              </a:solidFill>
              <a:latin typeface="Arial"/>
              <a:ea typeface="Arial"/>
              <a:cs typeface="Arial"/>
              <a:sym typeface="Arial"/>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Có 3 dạng chính của Anchor Text:</a:t>
            </a:r>
            <a:endParaRPr sz="2800">
              <a:solidFill>
                <a:schemeClr val="dk1"/>
              </a:solidFill>
              <a:latin typeface="Arial"/>
              <a:ea typeface="Arial"/>
              <a:cs typeface="Arial"/>
              <a:sym typeface="Arial"/>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Anchor Text có chứa từ khoá cần SEO</a:t>
            </a:r>
            <a:endParaRPr/>
          </a:p>
          <a:p>
            <a:pPr marL="914400" marR="0" lvl="1" indent="-457200" algn="l" rtl="0">
              <a:spcBef>
                <a:spcPts val="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Ví dụ :Giày thể thao giá rẻ chính hãng</a:t>
            </a:r>
            <a:endParaRPr sz="2800" b="0" i="0" u="none" strike="noStrike" cap="none">
              <a:solidFill>
                <a:schemeClr val="dk1"/>
              </a:solidFill>
              <a:latin typeface="Arial"/>
              <a:ea typeface="Arial"/>
              <a:cs typeface="Arial"/>
              <a:sym typeface="Arial"/>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Anchor Text dạng </a:t>
            </a:r>
            <a:r>
              <a:rPr lang="en-US" sz="2800" b="1">
                <a:solidFill>
                  <a:schemeClr val="dk1"/>
                </a:solidFill>
                <a:latin typeface="Arial"/>
                <a:ea typeface="Arial"/>
                <a:cs typeface="Arial"/>
                <a:sym typeface="Arial"/>
              </a:rPr>
              <a:t>Tại đây,</a:t>
            </a:r>
            <a:r>
              <a:rPr lang="en-US" sz="2800">
                <a:solidFill>
                  <a:schemeClr val="dk1"/>
                </a:solidFill>
                <a:latin typeface="Arial"/>
                <a:ea typeface="Arial"/>
                <a:cs typeface="Arial"/>
                <a:sym typeface="Arial"/>
              </a:rPr>
              <a:t> </a:t>
            </a:r>
            <a:r>
              <a:rPr lang="en-US" sz="2800" b="1">
                <a:solidFill>
                  <a:schemeClr val="dk1"/>
                </a:solidFill>
                <a:latin typeface="Arial"/>
                <a:ea typeface="Arial"/>
                <a:cs typeface="Arial"/>
                <a:sym typeface="Arial"/>
              </a:rPr>
              <a:t>Xem thêm</a:t>
            </a:r>
            <a:r>
              <a:rPr lang="en-US" sz="2800">
                <a:solidFill>
                  <a:schemeClr val="dk1"/>
                </a:solidFill>
                <a:latin typeface="Arial"/>
                <a:ea typeface="Arial"/>
                <a:cs typeface="Arial"/>
                <a:sym typeface="Arial"/>
              </a:rPr>
              <a:t>, </a:t>
            </a:r>
            <a:r>
              <a:rPr lang="en-US" sz="2800" b="1">
                <a:solidFill>
                  <a:schemeClr val="dk1"/>
                </a:solidFill>
                <a:latin typeface="Arial"/>
                <a:ea typeface="Arial"/>
                <a:cs typeface="Arial"/>
                <a:sym typeface="Arial"/>
              </a:rPr>
              <a:t>Bài viết này</a:t>
            </a:r>
            <a:endParaRPr sz="2800" b="1">
              <a:solidFill>
                <a:schemeClr val="dk1"/>
              </a:solidFill>
              <a:latin typeface="Arial"/>
              <a:ea typeface="Arial"/>
              <a:cs typeface="Arial"/>
              <a:sym typeface="Arial"/>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Anchor Text là </a:t>
            </a:r>
            <a:r>
              <a:rPr lang="en-US" sz="2800" b="1">
                <a:solidFill>
                  <a:schemeClr val="dk1"/>
                </a:solidFill>
                <a:latin typeface="Arial"/>
                <a:ea typeface="Arial"/>
                <a:cs typeface="Arial"/>
                <a:sym typeface="Arial"/>
              </a:rPr>
              <a:t>dạng link :http://www.giayabc.com</a:t>
            </a:r>
            <a:endParaRPr/>
          </a:p>
          <a:p>
            <a:pPr marL="0" marR="0" lvl="0" indent="0" algn="l" rtl="0">
              <a:spcBef>
                <a:spcPts val="0"/>
              </a:spcBef>
              <a:spcAft>
                <a:spcPts val="0"/>
              </a:spcAft>
              <a:buNone/>
            </a:pPr>
            <a:endParaRPr sz="2800">
              <a:solidFill>
                <a:schemeClr val="dk1"/>
              </a:solidFill>
              <a:latin typeface="Arial"/>
              <a:ea typeface="Arial"/>
              <a:cs typeface="Arial"/>
              <a:sym typeface="Arial"/>
            </a:endParaRPr>
          </a:p>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134"/>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225" name="Google Shape;1225;p134"/>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133</a:t>
            </a:fld>
            <a:endParaRPr sz="1400">
              <a:solidFill>
                <a:schemeClr val="dk2"/>
              </a:solidFill>
              <a:latin typeface="Gill Sans"/>
              <a:ea typeface="Gill Sans"/>
              <a:cs typeface="Gill Sans"/>
              <a:sym typeface="Gill Sans"/>
            </a:endParaRPr>
          </a:p>
        </p:txBody>
      </p:sp>
      <p:sp>
        <p:nvSpPr>
          <p:cNvPr id="1226" name="Google Shape;1226;p134"/>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227" name="Google Shape;1227;p134"/>
          <p:cNvSpPr/>
          <p:nvPr/>
        </p:nvSpPr>
        <p:spPr>
          <a:xfrm>
            <a:off x="342900" y="1371600"/>
            <a:ext cx="8991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
        <p:nvSpPr>
          <p:cNvPr id="1228" name="Google Shape;1228;p134"/>
          <p:cNvSpPr/>
          <p:nvPr/>
        </p:nvSpPr>
        <p:spPr>
          <a:xfrm>
            <a:off x="342900" y="1166843"/>
            <a:ext cx="8496300"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14. Rút gọn URL thân thiện</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Không nhồi nhét từ khoá vào URL bài viết.</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URL cần ngắn gọn, dễ nhớ để người đọc dễ dàng chia sẻ và nhớ đường link bài viết.</a:t>
            </a:r>
            <a:endParaRPr sz="2800">
              <a:solidFill>
                <a:schemeClr val="dk1"/>
              </a:solidFill>
              <a:latin typeface="Arial"/>
              <a:ea typeface="Arial"/>
              <a:cs typeface="Arial"/>
              <a:sym typeface="Arial"/>
            </a:endParaRPr>
          </a:p>
          <a:p>
            <a:pPr marL="0" marR="0" lvl="0" indent="0" algn="l" rtl="0">
              <a:spcBef>
                <a:spcPts val="0"/>
              </a:spcBef>
              <a:spcAft>
                <a:spcPts val="0"/>
              </a:spcAft>
              <a:buNone/>
            </a:pPr>
            <a:endParaRPr sz="2800">
              <a:solidFill>
                <a:schemeClr val="dk1"/>
              </a:solidFill>
              <a:latin typeface="Arial"/>
              <a:ea typeface="Arial"/>
              <a:cs typeface="Arial"/>
              <a:sym typeface="Arial"/>
            </a:endParaRPr>
          </a:p>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135"/>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235" name="Google Shape;1235;p135"/>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134</a:t>
            </a:fld>
            <a:endParaRPr sz="1400">
              <a:solidFill>
                <a:schemeClr val="dk2"/>
              </a:solidFill>
              <a:latin typeface="Gill Sans"/>
              <a:ea typeface="Gill Sans"/>
              <a:cs typeface="Gill Sans"/>
              <a:sym typeface="Gill Sans"/>
            </a:endParaRPr>
          </a:p>
        </p:txBody>
      </p:sp>
      <p:sp>
        <p:nvSpPr>
          <p:cNvPr id="1236" name="Google Shape;1236;p135"/>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237" name="Google Shape;1237;p135"/>
          <p:cNvSpPr/>
          <p:nvPr/>
        </p:nvSpPr>
        <p:spPr>
          <a:xfrm>
            <a:off x="342900" y="1371600"/>
            <a:ext cx="8991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
        <p:nvSpPr>
          <p:cNvPr id="1238" name="Google Shape;1238;p135"/>
          <p:cNvSpPr/>
          <p:nvPr/>
        </p:nvSpPr>
        <p:spPr>
          <a:xfrm>
            <a:off x="342900" y="1166843"/>
            <a:ext cx="8496300"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15. Tạo file robot.txt</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File robot sẽ yêu cầu con bot Google chỉ nên kiểm tra những phần nào và những phần nào thì không.</a:t>
            </a:r>
            <a:endParaRPr sz="2800">
              <a:solidFill>
                <a:schemeClr val="dk1"/>
              </a:solidFill>
              <a:latin typeface="Arial"/>
              <a:ea typeface="Arial"/>
              <a:cs typeface="Arial"/>
              <a:sym typeface="Arial"/>
            </a:endParaRPr>
          </a:p>
          <a:p>
            <a:pPr marL="0" marR="0" lvl="0" indent="0" algn="l" rtl="0">
              <a:spcBef>
                <a:spcPts val="0"/>
              </a:spcBef>
              <a:spcAft>
                <a:spcPts val="0"/>
              </a:spcAft>
              <a:buNone/>
            </a:pPr>
            <a:r>
              <a:rPr lang="en-US" sz="2800">
                <a:solidFill>
                  <a:schemeClr val="dk1"/>
                </a:solidFill>
                <a:latin typeface="Arial"/>
                <a:ea typeface="Arial"/>
                <a:cs typeface="Arial"/>
                <a:sym typeface="Arial"/>
              </a:rPr>
              <a:t>16.Tạo Tập tin SiteMap.xml :chứa cấu trúc trang web</a:t>
            </a:r>
            <a:endParaRPr sz="2800">
              <a:solidFill>
                <a:schemeClr val="dk1"/>
              </a:solidFill>
              <a:latin typeface="Arial"/>
              <a:ea typeface="Arial"/>
              <a:cs typeface="Arial"/>
              <a:sym typeface="Arial"/>
            </a:endParaRPr>
          </a:p>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136"/>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245" name="Google Shape;1245;p136"/>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135</a:t>
            </a:fld>
            <a:endParaRPr sz="1400">
              <a:solidFill>
                <a:schemeClr val="dk2"/>
              </a:solidFill>
              <a:latin typeface="Gill Sans"/>
              <a:ea typeface="Gill Sans"/>
              <a:cs typeface="Gill Sans"/>
              <a:sym typeface="Gill Sans"/>
            </a:endParaRPr>
          </a:p>
        </p:txBody>
      </p:sp>
      <p:sp>
        <p:nvSpPr>
          <p:cNvPr id="1246" name="Google Shape;1246;p136"/>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247" name="Google Shape;1247;p136"/>
          <p:cNvSpPr/>
          <p:nvPr/>
        </p:nvSpPr>
        <p:spPr>
          <a:xfrm>
            <a:off x="342900" y="1371600"/>
            <a:ext cx="8991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
        <p:nvSpPr>
          <p:cNvPr id="1248" name="Google Shape;1248;p136"/>
          <p:cNvSpPr/>
          <p:nvPr/>
        </p:nvSpPr>
        <p:spPr>
          <a:xfrm>
            <a:off x="342900" y="1166843"/>
            <a:ext cx="8496300"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17. Thẻ Heading trong bài viết</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Thẻ Heading dùng để lập dàn ý cho bài viết, để con bot Google dễ dàng quét website của bạn.</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Một bài viết chỉ nên có một Heading 1 (Thẻ H1). Đó chính là tiêu đề bài viết.</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137"/>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255" name="Google Shape;1255;p137"/>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136</a:t>
            </a:fld>
            <a:endParaRPr sz="1400">
              <a:solidFill>
                <a:schemeClr val="dk2"/>
              </a:solidFill>
              <a:latin typeface="Gill Sans"/>
              <a:ea typeface="Gill Sans"/>
              <a:cs typeface="Gill Sans"/>
              <a:sym typeface="Gill Sans"/>
            </a:endParaRPr>
          </a:p>
        </p:txBody>
      </p:sp>
      <p:sp>
        <p:nvSpPr>
          <p:cNvPr id="1256" name="Google Shape;1256;p137"/>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257" name="Google Shape;1257;p137"/>
          <p:cNvSpPr/>
          <p:nvPr/>
        </p:nvSpPr>
        <p:spPr>
          <a:xfrm>
            <a:off x="342900" y="1371600"/>
            <a:ext cx="8991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
        <p:nvSpPr>
          <p:cNvPr id="1258" name="Google Shape;1258;p137"/>
          <p:cNvSpPr/>
          <p:nvPr/>
        </p:nvSpPr>
        <p:spPr>
          <a:xfrm>
            <a:off x="342900" y="1166843"/>
            <a:ext cx="8496300" cy="48320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18. Mật độ từ khoá trong bài viết</a:t>
            </a:r>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Từ khoá cần SEO chiếm 2-3% tổng số từ trong bài</a:t>
            </a:r>
            <a:r>
              <a:rPr lang="en-US" sz="2800">
                <a:solidFill>
                  <a:schemeClr val="dk1"/>
                </a:solidFill>
                <a:latin typeface="Arial"/>
                <a:ea typeface="Arial"/>
                <a:cs typeface="Arial"/>
                <a:sym typeface="Arial"/>
              </a:rPr>
              <a:t>. Thật ra, khi viết bài, không nên quá đặt nặng mật độ từ khoá trong bài viết, vậy nên 2-3% chỉ là về mặt lý thuyết. </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Điều cần là viết như thế nào để độc giả đọc xong và cảm thấy thích, nội dung hữu ích và chất lượng chuyên sâu.</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Từ khoá cần được </a:t>
            </a:r>
            <a:r>
              <a:rPr lang="en-US" sz="2800" b="1">
                <a:solidFill>
                  <a:schemeClr val="dk1"/>
                </a:solidFill>
                <a:latin typeface="Arial"/>
                <a:ea typeface="Arial"/>
                <a:cs typeface="Arial"/>
                <a:sym typeface="Arial"/>
              </a:rPr>
              <a:t>phân bổ đều</a:t>
            </a:r>
            <a:r>
              <a:rPr lang="en-US" sz="2800">
                <a:solidFill>
                  <a:schemeClr val="dk1"/>
                </a:solidFill>
                <a:latin typeface="Arial"/>
                <a:ea typeface="Arial"/>
                <a:cs typeface="Arial"/>
                <a:sym typeface="Arial"/>
              </a:rPr>
              <a:t> từ trên xuống dưới. Tập trung vào sự tự nhiên của nội dung. =&gt;tăng Time on site</a:t>
            </a:r>
            <a:endParaRPr sz="2800">
              <a:solidFill>
                <a:schemeClr val="dk1"/>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138"/>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265" name="Google Shape;1265;p138"/>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137</a:t>
            </a:fld>
            <a:endParaRPr sz="1400">
              <a:solidFill>
                <a:schemeClr val="dk2"/>
              </a:solidFill>
              <a:latin typeface="Gill Sans"/>
              <a:ea typeface="Gill Sans"/>
              <a:cs typeface="Gill Sans"/>
              <a:sym typeface="Gill Sans"/>
            </a:endParaRPr>
          </a:p>
        </p:txBody>
      </p:sp>
      <p:sp>
        <p:nvSpPr>
          <p:cNvPr id="1266" name="Google Shape;1266;p138"/>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267" name="Google Shape;1267;p138"/>
          <p:cNvSpPr/>
          <p:nvPr/>
        </p:nvSpPr>
        <p:spPr>
          <a:xfrm>
            <a:off x="342900" y="1371600"/>
            <a:ext cx="8991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
        <p:nvSpPr>
          <p:cNvPr id="1268" name="Google Shape;1268;p138"/>
          <p:cNvSpPr/>
          <p:nvPr/>
        </p:nvSpPr>
        <p:spPr>
          <a:xfrm>
            <a:off x="342900" y="1166843"/>
            <a:ext cx="8496300" cy="65556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19. Tốc độ tải trang của website</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Tốc độ tải trang của website là điều mà phải tối ưu hết mức có thể. Tuy nhiên, tốc độ tải trang nhanh nhưng vẫn phải đảm bảo giao diện website của bạn được tốt.</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Tránh trường hợp khi mà tốc độ tải trang nhanh lên cũng đồng nghĩa website bị nhẹ đi, làm cho website bị cắt bớt đi rất nhiều phần tử trên website, thì lúc này giao diện website sẽ bị vỡ.</a:t>
            </a:r>
            <a:endParaRPr sz="2800">
              <a:solidFill>
                <a:schemeClr val="dk1"/>
              </a:solidFill>
              <a:latin typeface="Arial"/>
              <a:ea typeface="Arial"/>
              <a:cs typeface="Arial"/>
              <a:sym typeface="Arial"/>
            </a:endParaRPr>
          </a:p>
          <a:p>
            <a:pPr marL="0" marR="0" lvl="0" indent="0" algn="l" rtl="0">
              <a:spcBef>
                <a:spcPts val="0"/>
              </a:spcBef>
              <a:spcAft>
                <a:spcPts val="0"/>
              </a:spcAft>
              <a:buNone/>
            </a:pPr>
            <a:r>
              <a:rPr lang="en-US" sz="2800">
                <a:solidFill>
                  <a:schemeClr val="dk1"/>
                </a:solidFill>
                <a:latin typeface="Arial"/>
                <a:ea typeface="Arial"/>
                <a:cs typeface="Arial"/>
                <a:sym typeface="Arial"/>
              </a:rPr>
              <a:t>Một số công cụ kiểm tra tốc độ website như Google PageSpeed Insight, GTMetrix, Pingdom Tool…</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có thể truy cập vào </a:t>
            </a:r>
            <a:r>
              <a:rPr lang="en-US" sz="2800" u="sng">
                <a:solidFill>
                  <a:schemeClr val="dk1"/>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Google PageSpeed Insight</a:t>
            </a:r>
            <a:r>
              <a:rPr lang="en-US" sz="2800">
                <a:solidFill>
                  <a:schemeClr val="dk1"/>
                </a:solidFill>
                <a:latin typeface="Arial"/>
                <a:ea typeface="Arial"/>
                <a:cs typeface="Arial"/>
                <a:sym typeface="Arial"/>
              </a:rPr>
              <a:t> và nhập tên miền website vào. Sau đó bấm phân tích.</a:t>
            </a:r>
            <a:endParaRPr/>
          </a:p>
          <a:p>
            <a:pPr marL="0" marR="0" lvl="0" indent="0" algn="l" rtl="0">
              <a:spcBef>
                <a:spcPts val="0"/>
              </a:spcBef>
              <a:spcAft>
                <a:spcPts val="0"/>
              </a:spcAft>
              <a:buNone/>
            </a:pPr>
            <a:endParaRPr sz="2800">
              <a:solidFill>
                <a:schemeClr val="dk1"/>
              </a:solidFill>
              <a:latin typeface="Arial"/>
              <a:ea typeface="Arial"/>
              <a:cs typeface="Arial"/>
              <a:sym typeface="Arial"/>
            </a:endParaRPr>
          </a:p>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139"/>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275" name="Google Shape;1275;p139"/>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138</a:t>
            </a:fld>
            <a:endParaRPr sz="1400">
              <a:solidFill>
                <a:schemeClr val="dk2"/>
              </a:solidFill>
              <a:latin typeface="Gill Sans"/>
              <a:ea typeface="Gill Sans"/>
              <a:cs typeface="Gill Sans"/>
              <a:sym typeface="Gill Sans"/>
            </a:endParaRPr>
          </a:p>
        </p:txBody>
      </p:sp>
      <p:sp>
        <p:nvSpPr>
          <p:cNvPr id="1276" name="Google Shape;1276;p139"/>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277" name="Google Shape;1277;p139"/>
          <p:cNvSpPr/>
          <p:nvPr/>
        </p:nvSpPr>
        <p:spPr>
          <a:xfrm>
            <a:off x="457200" y="1381349"/>
            <a:ext cx="8991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
        <p:nvSpPr>
          <p:cNvPr id="1278" name="Google Shape;1278;p139"/>
          <p:cNvSpPr/>
          <p:nvPr/>
        </p:nvSpPr>
        <p:spPr>
          <a:xfrm>
            <a:off x="342900" y="1166843"/>
            <a:ext cx="8496300" cy="3970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20. Sử dụng chứng chỉ SSL cho website</a:t>
            </a:r>
            <a:endParaRPr sz="2800">
              <a:solidFill>
                <a:schemeClr val="dk1"/>
              </a:solidFill>
              <a:latin typeface="Arial"/>
              <a:ea typeface="Arial"/>
              <a:cs typeface="Arial"/>
              <a:sym typeface="Arial"/>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SSL là cụm https:// cho tên miền website.</a:t>
            </a:r>
            <a:endParaRPr sz="2800">
              <a:solidFill>
                <a:schemeClr val="dk1"/>
              </a:solidFill>
              <a:latin typeface="Arial"/>
              <a:ea typeface="Arial"/>
              <a:cs typeface="Arial"/>
              <a:sym typeface="Arial"/>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Sử dụng https:// cho tên miền để tăng độ tin cậy cho website, bảo mật thông tin người dùng</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Khi thêm chứng chỉ SSL cho website thì website sẽ tải chậm đi 1 chút nhưng không đáng kể.</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Tải chậm một chút là vì website phải mã hoá dữ liệu để tăng tính bảo mật</a:t>
            </a:r>
            <a:endParaRPr sz="2800">
              <a:solidFill>
                <a:schemeClr val="dk1"/>
              </a:solidFill>
              <a:latin typeface="Arial"/>
              <a:ea typeface="Arial"/>
              <a:cs typeface="Arial"/>
              <a:sym typeface="Arial"/>
            </a:endParaRPr>
          </a:p>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140"/>
          <p:cNvSpPr txBox="1">
            <a:spLocks noGrp="1"/>
          </p:cNvSpPr>
          <p:nvPr>
            <p:ph type="title"/>
          </p:nvPr>
        </p:nvSpPr>
        <p:spPr>
          <a:xfrm>
            <a:off x="228600" y="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285" name="Google Shape;1285;p140"/>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139</a:t>
            </a:fld>
            <a:endParaRPr sz="1400">
              <a:solidFill>
                <a:schemeClr val="dk2"/>
              </a:solidFill>
              <a:latin typeface="Gill Sans"/>
              <a:ea typeface="Gill Sans"/>
              <a:cs typeface="Gill Sans"/>
              <a:sym typeface="Gill Sans"/>
            </a:endParaRPr>
          </a:p>
        </p:txBody>
      </p:sp>
      <p:sp>
        <p:nvSpPr>
          <p:cNvPr id="1286" name="Google Shape;1286;p140"/>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287" name="Google Shape;1287;p140"/>
          <p:cNvSpPr/>
          <p:nvPr/>
        </p:nvSpPr>
        <p:spPr>
          <a:xfrm>
            <a:off x="457200" y="1381349"/>
            <a:ext cx="8991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
        <p:nvSpPr>
          <p:cNvPr id="1288" name="Google Shape;1288;p140"/>
          <p:cNvSpPr/>
          <p:nvPr/>
        </p:nvSpPr>
        <p:spPr>
          <a:xfrm>
            <a:off x="342900" y="1166843"/>
            <a:ext cx="8496300"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21. Giao diện website phải tương thích với Mobile</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Xu hướng người dùng chuyển sang dùng điện thoại thông minh khi online Internet là con số tăng trưởng cực mạnh. </a:t>
            </a:r>
            <a:endParaRPr/>
          </a:p>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3"/>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Cơ chế hoạt động của công cụ tìm kiếm Google</a:t>
            </a:r>
            <a:endParaRPr/>
          </a:p>
        </p:txBody>
      </p:sp>
      <p:sp>
        <p:nvSpPr>
          <p:cNvPr id="200" name="Google Shape;200;p13"/>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14</a:t>
            </a:fld>
            <a:endParaRPr sz="1400">
              <a:solidFill>
                <a:schemeClr val="dk2"/>
              </a:solidFill>
              <a:latin typeface="Gill Sans"/>
              <a:ea typeface="Gill Sans"/>
              <a:cs typeface="Gill Sans"/>
              <a:sym typeface="Gill Sans"/>
            </a:endParaRPr>
          </a:p>
        </p:txBody>
      </p:sp>
      <p:sp>
        <p:nvSpPr>
          <p:cNvPr id="201" name="Google Shape;201;p13"/>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2128"/>
              <a:buChar char="🞂"/>
            </a:pPr>
            <a:r>
              <a:rPr lang="en-US" b="1"/>
              <a:t> Bộ Xây dựng chỉ mục </a:t>
            </a:r>
            <a:endParaRPr/>
          </a:p>
          <a:p>
            <a:pPr marL="547688" lvl="1" indent="-273049" algn="l" rtl="0">
              <a:spcBef>
                <a:spcPts val="500"/>
              </a:spcBef>
              <a:spcAft>
                <a:spcPts val="0"/>
              </a:spcAft>
              <a:buSzPts val="2128"/>
              <a:buChar char="🞂"/>
            </a:pPr>
            <a:r>
              <a:rPr lang="en-US" sz="2800"/>
              <a:t>Hệ thống web giống như một thư viện công cộng không ngừng phát triển với hàng tỷ cuốn sách và không có hệ thống quản lý trung tâm. </a:t>
            </a:r>
            <a:endParaRPr sz="2800"/>
          </a:p>
          <a:p>
            <a:pPr marL="547688" lvl="1" indent="-273049" algn="l" rtl="0">
              <a:spcBef>
                <a:spcPts val="500"/>
              </a:spcBef>
              <a:spcAft>
                <a:spcPts val="0"/>
              </a:spcAft>
              <a:buSzPts val="2128"/>
              <a:buChar char="🞂"/>
            </a:pPr>
            <a:r>
              <a:rPr lang="en-US" sz="2800"/>
              <a:t>Google về cơ bản gom góp các trang web trong quá trình thu thập thông tin, sau đó tạo chỉ mục để biết chính xác cách tra cứu nội dung. </a:t>
            </a:r>
            <a:endParaRPr sz="2800"/>
          </a:p>
          <a:p>
            <a:pPr marL="547688" lvl="1" indent="-273049" algn="l" rtl="0">
              <a:spcBef>
                <a:spcPts val="500"/>
              </a:spcBef>
              <a:spcAft>
                <a:spcPts val="0"/>
              </a:spcAft>
              <a:buSzPts val="2128"/>
              <a:buChar char="🞂"/>
            </a:pPr>
            <a:r>
              <a:rPr lang="en-US" sz="2800"/>
              <a:t>Chỉ mục của Google cũng bao gồm thông tin về các từ và vị trí của chúng.</a:t>
            </a:r>
            <a:endParaRPr sz="280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141"/>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295" name="Google Shape;1295;p141"/>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140</a:t>
            </a:fld>
            <a:endParaRPr sz="1400">
              <a:solidFill>
                <a:schemeClr val="dk2"/>
              </a:solidFill>
              <a:latin typeface="Gill Sans"/>
              <a:ea typeface="Gill Sans"/>
              <a:cs typeface="Gill Sans"/>
              <a:sym typeface="Gill Sans"/>
            </a:endParaRPr>
          </a:p>
        </p:txBody>
      </p:sp>
      <p:sp>
        <p:nvSpPr>
          <p:cNvPr id="1296" name="Google Shape;1296;p141"/>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id="1297" name="Google Shape;1297;p141"/>
          <p:cNvPicPr preferRelativeResize="0"/>
          <p:nvPr/>
        </p:nvPicPr>
        <p:blipFill rotWithShape="1">
          <a:blip r:embed="rId3">
            <a:alphaModFix/>
          </a:blip>
          <a:srcRect/>
          <a:stretch/>
        </p:blipFill>
        <p:spPr>
          <a:xfrm>
            <a:off x="-109079" y="1359195"/>
            <a:ext cx="9224726" cy="504160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142"/>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3: SEO ON PAGE</a:t>
            </a:r>
            <a:endParaRPr/>
          </a:p>
        </p:txBody>
      </p:sp>
      <p:sp>
        <p:nvSpPr>
          <p:cNvPr id="1304" name="Google Shape;1304;p14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141</a:t>
            </a:fld>
            <a:endParaRPr sz="1400">
              <a:solidFill>
                <a:schemeClr val="dk2"/>
              </a:solidFill>
              <a:latin typeface="Gill Sans"/>
              <a:ea typeface="Gill Sans"/>
              <a:cs typeface="Gill Sans"/>
              <a:sym typeface="Gill Sans"/>
            </a:endParaRPr>
          </a:p>
        </p:txBody>
      </p:sp>
      <p:sp>
        <p:nvSpPr>
          <p:cNvPr id="1305" name="Google Shape;1305;p142"/>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id="1306" name="Google Shape;1306;p142"/>
          <p:cNvPicPr preferRelativeResize="0"/>
          <p:nvPr/>
        </p:nvPicPr>
        <p:blipFill rotWithShape="1">
          <a:blip r:embed="rId3">
            <a:alphaModFix/>
          </a:blip>
          <a:srcRect/>
          <a:stretch/>
        </p:blipFill>
        <p:spPr>
          <a:xfrm>
            <a:off x="1600200" y="1398180"/>
            <a:ext cx="4953000" cy="477401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43"/>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Google Analytics </a:t>
            </a:r>
            <a:endParaRPr/>
          </a:p>
        </p:txBody>
      </p:sp>
      <p:sp>
        <p:nvSpPr>
          <p:cNvPr id="1313" name="Google Shape;1313;p143"/>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142</a:t>
            </a:fld>
            <a:endParaRPr sz="1400">
              <a:solidFill>
                <a:schemeClr val="dk2"/>
              </a:solidFill>
              <a:latin typeface="Gill Sans"/>
              <a:ea typeface="Gill Sans"/>
              <a:cs typeface="Gill Sans"/>
              <a:sym typeface="Gill Sans"/>
            </a:endParaRPr>
          </a:p>
        </p:txBody>
      </p:sp>
      <p:sp>
        <p:nvSpPr>
          <p:cNvPr id="1314" name="Google Shape;1314;p143"/>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315" name="Google Shape;1315;p143"/>
          <p:cNvSpPr txBox="1"/>
          <p:nvPr/>
        </p:nvSpPr>
        <p:spPr>
          <a:xfrm>
            <a:off x="762000" y="1676400"/>
            <a:ext cx="7848600" cy="50167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rial"/>
                <a:ea typeface="Arial"/>
                <a:cs typeface="Arial"/>
                <a:sym typeface="Arial"/>
              </a:rPr>
              <a:t>Những Câu hỏi thường gặp đối với người làm SEO</a:t>
            </a:r>
            <a:endParaRPr/>
          </a:p>
          <a:p>
            <a:pPr marL="342900" marR="0" lvl="0" indent="-342900" algn="l" rtl="0">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Lượng truy cập của tháng</a:t>
            </a:r>
            <a:endParaRPr sz="32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Lượng truy cập theo khu vực</a:t>
            </a:r>
            <a:endParaRPr sz="32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Lượng truy cập theo thời gian</a:t>
            </a:r>
            <a:endParaRPr sz="32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Trang nào được người dùng quan tâm</a:t>
            </a:r>
            <a:endParaRPr sz="32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Trang nào bị người dùng thoát ra nhiều nhất</a:t>
            </a:r>
            <a:endParaRPr sz="32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Độ tuổi, giới tính của người dùng</a:t>
            </a:r>
            <a:endParaRPr sz="32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Thiết bị người dùng truy cập</a:t>
            </a:r>
            <a:endParaRPr sz="32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5">
                                            <p:txEl>
                                              <p:pRg st="0" end="0"/>
                                            </p:txEl>
                                          </p:spTgt>
                                        </p:tgtEl>
                                        <p:attrNameLst>
                                          <p:attrName>style.visibility</p:attrName>
                                        </p:attrNameLst>
                                      </p:cBhvr>
                                      <p:to>
                                        <p:strVal val="visible"/>
                                      </p:to>
                                    </p:set>
                                    <p:anim calcmode="lin" valueType="num">
                                      <p:cBhvr additive="base">
                                        <p:cTn id="7" dur="500"/>
                                        <p:tgtEl>
                                          <p:spTgt spid="13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15">
                                            <p:txEl>
                                              <p:pRg st="1" end="1"/>
                                            </p:txEl>
                                          </p:spTgt>
                                        </p:tgtEl>
                                        <p:attrNameLst>
                                          <p:attrName>style.visibility</p:attrName>
                                        </p:attrNameLst>
                                      </p:cBhvr>
                                      <p:to>
                                        <p:strVal val="visible"/>
                                      </p:to>
                                    </p:set>
                                    <p:anim calcmode="lin" valueType="num">
                                      <p:cBhvr additive="base">
                                        <p:cTn id="12" dur="500"/>
                                        <p:tgtEl>
                                          <p:spTgt spid="13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15">
                                            <p:txEl>
                                              <p:pRg st="2" end="2"/>
                                            </p:txEl>
                                          </p:spTgt>
                                        </p:tgtEl>
                                        <p:attrNameLst>
                                          <p:attrName>style.visibility</p:attrName>
                                        </p:attrNameLst>
                                      </p:cBhvr>
                                      <p:to>
                                        <p:strVal val="visible"/>
                                      </p:to>
                                    </p:set>
                                    <p:anim calcmode="lin" valueType="num">
                                      <p:cBhvr additive="base">
                                        <p:cTn id="17" dur="500"/>
                                        <p:tgtEl>
                                          <p:spTgt spid="13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315">
                                            <p:txEl>
                                              <p:pRg st="3" end="3"/>
                                            </p:txEl>
                                          </p:spTgt>
                                        </p:tgtEl>
                                        <p:attrNameLst>
                                          <p:attrName>style.visibility</p:attrName>
                                        </p:attrNameLst>
                                      </p:cBhvr>
                                      <p:to>
                                        <p:strVal val="visible"/>
                                      </p:to>
                                    </p:set>
                                    <p:anim calcmode="lin" valueType="num">
                                      <p:cBhvr additive="base">
                                        <p:cTn id="22" dur="500"/>
                                        <p:tgtEl>
                                          <p:spTgt spid="13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15">
                                            <p:txEl>
                                              <p:pRg st="4" end="4"/>
                                            </p:txEl>
                                          </p:spTgt>
                                        </p:tgtEl>
                                        <p:attrNameLst>
                                          <p:attrName>style.visibility</p:attrName>
                                        </p:attrNameLst>
                                      </p:cBhvr>
                                      <p:to>
                                        <p:strVal val="visible"/>
                                      </p:to>
                                    </p:set>
                                    <p:anim calcmode="lin" valueType="num">
                                      <p:cBhvr additive="base">
                                        <p:cTn id="27" dur="500"/>
                                        <p:tgtEl>
                                          <p:spTgt spid="13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315">
                                            <p:txEl>
                                              <p:pRg st="5" end="5"/>
                                            </p:txEl>
                                          </p:spTgt>
                                        </p:tgtEl>
                                        <p:attrNameLst>
                                          <p:attrName>style.visibility</p:attrName>
                                        </p:attrNameLst>
                                      </p:cBhvr>
                                      <p:to>
                                        <p:strVal val="visible"/>
                                      </p:to>
                                    </p:set>
                                    <p:anim calcmode="lin" valueType="num">
                                      <p:cBhvr additive="base">
                                        <p:cTn id="32" dur="500"/>
                                        <p:tgtEl>
                                          <p:spTgt spid="13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15">
                                            <p:txEl>
                                              <p:pRg st="6" end="6"/>
                                            </p:txEl>
                                          </p:spTgt>
                                        </p:tgtEl>
                                        <p:attrNameLst>
                                          <p:attrName>style.visibility</p:attrName>
                                        </p:attrNameLst>
                                      </p:cBhvr>
                                      <p:to>
                                        <p:strVal val="visible"/>
                                      </p:to>
                                    </p:set>
                                    <p:anim calcmode="lin" valueType="num">
                                      <p:cBhvr additive="base">
                                        <p:cTn id="37" dur="500"/>
                                        <p:tgtEl>
                                          <p:spTgt spid="131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315">
                                            <p:txEl>
                                              <p:pRg st="7" end="7"/>
                                            </p:txEl>
                                          </p:spTgt>
                                        </p:tgtEl>
                                        <p:attrNameLst>
                                          <p:attrName>style.visibility</p:attrName>
                                        </p:attrNameLst>
                                      </p:cBhvr>
                                      <p:to>
                                        <p:strVal val="visible"/>
                                      </p:to>
                                    </p:set>
                                    <p:anim calcmode="lin" valueType="num">
                                      <p:cBhvr additive="base">
                                        <p:cTn id="42" dur="500"/>
                                        <p:tgtEl>
                                          <p:spTgt spid="131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144"/>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Google Analytics </a:t>
            </a:r>
            <a:endParaRPr/>
          </a:p>
        </p:txBody>
      </p:sp>
      <p:sp>
        <p:nvSpPr>
          <p:cNvPr id="1322" name="Google Shape;1322;p144"/>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143</a:t>
            </a:fld>
            <a:endParaRPr sz="1400">
              <a:solidFill>
                <a:schemeClr val="dk2"/>
              </a:solidFill>
              <a:latin typeface="Gill Sans"/>
              <a:ea typeface="Gill Sans"/>
              <a:cs typeface="Gill Sans"/>
              <a:sym typeface="Gill Sans"/>
            </a:endParaRPr>
          </a:p>
        </p:txBody>
      </p:sp>
      <p:sp>
        <p:nvSpPr>
          <p:cNvPr id="1323" name="Google Shape;1323;p144"/>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324" name="Google Shape;1324;p144"/>
          <p:cNvSpPr txBox="1"/>
          <p:nvPr/>
        </p:nvSpPr>
        <p:spPr>
          <a:xfrm>
            <a:off x="762000" y="1676400"/>
            <a:ext cx="8001000" cy="40318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rial"/>
                <a:ea typeface="Arial"/>
                <a:cs typeface="Arial"/>
                <a:sym typeface="Arial"/>
              </a:rPr>
              <a:t> Google Analytics </a:t>
            </a:r>
            <a:endParaRPr/>
          </a:p>
          <a:p>
            <a:pPr marL="0" marR="0" lvl="0" indent="0" algn="l" rtl="0">
              <a:spcBef>
                <a:spcPts val="0"/>
              </a:spcBef>
              <a:spcAft>
                <a:spcPts val="0"/>
              </a:spcAft>
              <a:buNone/>
            </a:pPr>
            <a:r>
              <a:rPr lang="en-US" sz="3200">
                <a:solidFill>
                  <a:schemeClr val="dk1"/>
                </a:solidFill>
                <a:latin typeface="Arial"/>
                <a:ea typeface="Arial"/>
                <a:cs typeface="Arial"/>
                <a:sym typeface="Arial"/>
              </a:rPr>
              <a:t>Google Analytics là một dịch vụ miễn phí cung cấp bởi Google nhằm đánh giá hiệu quả của các hoạt động Online Marketing (bao gồm SEO và các hoạt động marketing khác)</a:t>
            </a: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1"/>
                </a:solidFill>
                <a:latin typeface="Arial"/>
                <a:ea typeface="Arial"/>
                <a:cs typeface="Arial"/>
                <a:sym typeface="Arial"/>
              </a:rPr>
              <a:t>Trang chủ: </a:t>
            </a:r>
            <a:r>
              <a:rPr lang="en-US" sz="3200" u="sng" strike="sngStrike">
                <a:solidFill>
                  <a:schemeClr val="dk1"/>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http://www.google.com/analytics/</a:t>
            </a:r>
            <a:endParaRPr sz="32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4">
                                            <p:txEl>
                                              <p:pRg st="0" end="0"/>
                                            </p:txEl>
                                          </p:spTgt>
                                        </p:tgtEl>
                                        <p:attrNameLst>
                                          <p:attrName>style.visibility</p:attrName>
                                        </p:attrNameLst>
                                      </p:cBhvr>
                                      <p:to>
                                        <p:strVal val="visible"/>
                                      </p:to>
                                    </p:set>
                                    <p:anim calcmode="lin" valueType="num">
                                      <p:cBhvr additive="base">
                                        <p:cTn id="7" dur="500"/>
                                        <p:tgtEl>
                                          <p:spTgt spid="13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24">
                                            <p:txEl>
                                              <p:pRg st="1" end="1"/>
                                            </p:txEl>
                                          </p:spTgt>
                                        </p:tgtEl>
                                        <p:attrNameLst>
                                          <p:attrName>style.visibility</p:attrName>
                                        </p:attrNameLst>
                                      </p:cBhvr>
                                      <p:to>
                                        <p:strVal val="visible"/>
                                      </p:to>
                                    </p:set>
                                    <p:anim calcmode="lin" valueType="num">
                                      <p:cBhvr additive="base">
                                        <p:cTn id="12" dur="500"/>
                                        <p:tgtEl>
                                          <p:spTgt spid="13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24">
                                            <p:txEl>
                                              <p:pRg st="2" end="2"/>
                                            </p:txEl>
                                          </p:spTgt>
                                        </p:tgtEl>
                                        <p:attrNameLst>
                                          <p:attrName>style.visibility</p:attrName>
                                        </p:attrNameLst>
                                      </p:cBhvr>
                                      <p:to>
                                        <p:strVal val="visible"/>
                                      </p:to>
                                    </p:set>
                                    <p:anim calcmode="lin" valueType="num">
                                      <p:cBhvr additive="base">
                                        <p:cTn id="17" dur="500"/>
                                        <p:tgtEl>
                                          <p:spTgt spid="132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145"/>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Google Analytics </a:t>
            </a:r>
            <a:endParaRPr/>
          </a:p>
        </p:txBody>
      </p:sp>
      <p:sp>
        <p:nvSpPr>
          <p:cNvPr id="1331" name="Google Shape;1331;p145"/>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144</a:t>
            </a:fld>
            <a:endParaRPr sz="1400">
              <a:solidFill>
                <a:schemeClr val="dk2"/>
              </a:solidFill>
              <a:latin typeface="Gill Sans"/>
              <a:ea typeface="Gill Sans"/>
              <a:cs typeface="Gill Sans"/>
              <a:sym typeface="Gill Sans"/>
            </a:endParaRPr>
          </a:p>
        </p:txBody>
      </p:sp>
      <p:sp>
        <p:nvSpPr>
          <p:cNvPr id="1332" name="Google Shape;1332;p145"/>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333" name="Google Shape;1333;p145"/>
          <p:cNvSpPr txBox="1"/>
          <p:nvPr/>
        </p:nvSpPr>
        <p:spPr>
          <a:xfrm>
            <a:off x="762000" y="1676400"/>
            <a:ext cx="8001000" cy="40318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rial"/>
                <a:ea typeface="Arial"/>
                <a:cs typeface="Arial"/>
                <a:sym typeface="Arial"/>
              </a:rPr>
              <a:t> Google Analytics cung cấp cho người sử dụng các dữ liệu về traffic, nguồn traffic, các dữ liệu nhân khẩu học, hành vi của người tiêu dùng trên website…</a:t>
            </a: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1"/>
                </a:solidFill>
                <a:latin typeface="Arial"/>
                <a:ea typeface="Arial"/>
                <a:cs typeface="Arial"/>
                <a:sym typeface="Arial"/>
              </a:rPr>
              <a:t>Google Analytics có thể tích hợp với nhiều sản phẩm khác của Google như </a:t>
            </a:r>
            <a:r>
              <a:rPr lang="en-US" sz="3200" u="sng" strike="sngStrike">
                <a:solidFill>
                  <a:schemeClr val="dk1"/>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Google Adwords</a:t>
            </a:r>
            <a:r>
              <a:rPr lang="en-US" sz="3200">
                <a:solidFill>
                  <a:schemeClr val="dk1"/>
                </a:solidFill>
                <a:latin typeface="Arial"/>
                <a:ea typeface="Arial"/>
                <a:cs typeface="Arial"/>
                <a:sym typeface="Arial"/>
              </a:rPr>
              <a:t>, </a:t>
            </a:r>
            <a:r>
              <a:rPr lang="en-US" sz="3200" u="sng" strike="sngStrike">
                <a:solidFill>
                  <a:schemeClr val="dk1"/>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Google Adsense</a:t>
            </a:r>
            <a:r>
              <a:rPr lang="en-US" sz="3200">
                <a:solidFill>
                  <a:schemeClr val="dk1"/>
                </a:solidFill>
                <a:latin typeface="Arial"/>
                <a:ea typeface="Arial"/>
                <a:cs typeface="Arial"/>
                <a:sym typeface="Arial"/>
              </a:rPr>
              <a:t>, </a:t>
            </a:r>
            <a:r>
              <a:rPr lang="en-US" sz="3200" u="sng" strike="sngStrike">
                <a:solidFill>
                  <a:schemeClr val="dk1"/>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Google Webmaster Tools</a:t>
            </a:r>
            <a:r>
              <a:rPr lang="en-US" sz="3200">
                <a:solidFill>
                  <a:schemeClr val="dk1"/>
                </a:solidFill>
                <a:latin typeface="Arial"/>
                <a:ea typeface="Arial"/>
                <a:cs typeface="Arial"/>
                <a:sym typeface="Arial"/>
              </a:rPr>
              <a:t>…</a:t>
            </a:r>
            <a:endParaRPr sz="32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3">
                                            <p:txEl>
                                              <p:pRg st="0" end="0"/>
                                            </p:txEl>
                                          </p:spTgt>
                                        </p:tgtEl>
                                        <p:attrNameLst>
                                          <p:attrName>style.visibility</p:attrName>
                                        </p:attrNameLst>
                                      </p:cBhvr>
                                      <p:to>
                                        <p:strVal val="visible"/>
                                      </p:to>
                                    </p:set>
                                    <p:anim calcmode="lin" valueType="num">
                                      <p:cBhvr additive="base">
                                        <p:cTn id="7" dur="500"/>
                                        <p:tgtEl>
                                          <p:spTgt spid="133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33">
                                            <p:txEl>
                                              <p:pRg st="1" end="1"/>
                                            </p:txEl>
                                          </p:spTgt>
                                        </p:tgtEl>
                                        <p:attrNameLst>
                                          <p:attrName>style.visibility</p:attrName>
                                        </p:attrNameLst>
                                      </p:cBhvr>
                                      <p:to>
                                        <p:strVal val="visible"/>
                                      </p:to>
                                    </p:set>
                                    <p:anim calcmode="lin" valueType="num">
                                      <p:cBhvr additive="base">
                                        <p:cTn id="12" dur="500"/>
                                        <p:tgtEl>
                                          <p:spTgt spid="133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146"/>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Google Analytics </a:t>
            </a:r>
            <a:endParaRPr/>
          </a:p>
        </p:txBody>
      </p:sp>
      <p:sp>
        <p:nvSpPr>
          <p:cNvPr id="1340" name="Google Shape;1340;p146"/>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145</a:t>
            </a:fld>
            <a:endParaRPr sz="1400">
              <a:solidFill>
                <a:schemeClr val="dk2"/>
              </a:solidFill>
              <a:latin typeface="Gill Sans"/>
              <a:ea typeface="Gill Sans"/>
              <a:cs typeface="Gill Sans"/>
              <a:sym typeface="Gill Sans"/>
            </a:endParaRPr>
          </a:p>
        </p:txBody>
      </p:sp>
      <p:sp>
        <p:nvSpPr>
          <p:cNvPr id="1341" name="Google Shape;1341;p146"/>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342" name="Google Shape;1342;p146"/>
          <p:cNvSpPr txBox="1"/>
          <p:nvPr/>
        </p:nvSpPr>
        <p:spPr>
          <a:xfrm>
            <a:off x="762000" y="1676400"/>
            <a:ext cx="8001000" cy="40318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rial"/>
                <a:ea typeface="Arial"/>
                <a:cs typeface="Arial"/>
                <a:sym typeface="Arial"/>
              </a:rPr>
              <a:t> Google Analytics cung cấp cho người sử dụng các dữ liệu về traffic, nguồn traffic, các dữ liệu nhân khẩu học, hành vi của người tiêu dùng trên website…</a:t>
            </a: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1"/>
                </a:solidFill>
                <a:latin typeface="Arial"/>
                <a:ea typeface="Arial"/>
                <a:cs typeface="Arial"/>
                <a:sym typeface="Arial"/>
              </a:rPr>
              <a:t>Google Analytics có thể tích hợp với nhiều sản phẩm khác của Google như </a:t>
            </a:r>
            <a:r>
              <a:rPr lang="en-US" sz="3200" u="sng" strike="sngStrike">
                <a:solidFill>
                  <a:schemeClr val="dk1"/>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Google Adwords</a:t>
            </a:r>
            <a:r>
              <a:rPr lang="en-US" sz="3200">
                <a:solidFill>
                  <a:schemeClr val="dk1"/>
                </a:solidFill>
                <a:latin typeface="Arial"/>
                <a:ea typeface="Arial"/>
                <a:cs typeface="Arial"/>
                <a:sym typeface="Arial"/>
              </a:rPr>
              <a:t>, </a:t>
            </a:r>
            <a:r>
              <a:rPr lang="en-US" sz="3200" u="sng" strike="sngStrike">
                <a:solidFill>
                  <a:schemeClr val="dk1"/>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Google Adsense</a:t>
            </a:r>
            <a:r>
              <a:rPr lang="en-US" sz="3200">
                <a:solidFill>
                  <a:schemeClr val="dk1"/>
                </a:solidFill>
                <a:latin typeface="Arial"/>
                <a:ea typeface="Arial"/>
                <a:cs typeface="Arial"/>
                <a:sym typeface="Arial"/>
              </a:rPr>
              <a:t>, </a:t>
            </a:r>
            <a:r>
              <a:rPr lang="en-US" sz="3200" u="sng" strike="sngStrike">
                <a:solidFill>
                  <a:schemeClr val="dk1"/>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Google Webmaster Tools</a:t>
            </a:r>
            <a:r>
              <a:rPr lang="en-US" sz="3200">
                <a:solidFill>
                  <a:schemeClr val="dk1"/>
                </a:solidFill>
                <a:latin typeface="Arial"/>
                <a:ea typeface="Arial"/>
                <a:cs typeface="Arial"/>
                <a:sym typeface="Arial"/>
              </a:rPr>
              <a:t>…</a:t>
            </a:r>
            <a:endParaRPr sz="32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42">
                                            <p:txEl>
                                              <p:pRg st="0" end="0"/>
                                            </p:txEl>
                                          </p:spTgt>
                                        </p:tgtEl>
                                        <p:attrNameLst>
                                          <p:attrName>style.visibility</p:attrName>
                                        </p:attrNameLst>
                                      </p:cBhvr>
                                      <p:to>
                                        <p:strVal val="visible"/>
                                      </p:to>
                                    </p:set>
                                    <p:anim calcmode="lin" valueType="num">
                                      <p:cBhvr additive="base">
                                        <p:cTn id="7" dur="500"/>
                                        <p:tgtEl>
                                          <p:spTgt spid="134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42">
                                            <p:txEl>
                                              <p:pRg st="1" end="1"/>
                                            </p:txEl>
                                          </p:spTgt>
                                        </p:tgtEl>
                                        <p:attrNameLst>
                                          <p:attrName>style.visibility</p:attrName>
                                        </p:attrNameLst>
                                      </p:cBhvr>
                                      <p:to>
                                        <p:strVal val="visible"/>
                                      </p:to>
                                    </p:set>
                                    <p:anim calcmode="lin" valueType="num">
                                      <p:cBhvr additive="base">
                                        <p:cTn id="12" dur="500"/>
                                        <p:tgtEl>
                                          <p:spTgt spid="134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147"/>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Google Analytics </a:t>
            </a:r>
            <a:endParaRPr/>
          </a:p>
        </p:txBody>
      </p:sp>
      <p:sp>
        <p:nvSpPr>
          <p:cNvPr id="1349" name="Google Shape;1349;p147"/>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146</a:t>
            </a:fld>
            <a:endParaRPr sz="1400">
              <a:solidFill>
                <a:schemeClr val="dk2"/>
              </a:solidFill>
              <a:latin typeface="Gill Sans"/>
              <a:ea typeface="Gill Sans"/>
              <a:cs typeface="Gill Sans"/>
              <a:sym typeface="Gill Sans"/>
            </a:endParaRPr>
          </a:p>
        </p:txBody>
      </p:sp>
      <p:sp>
        <p:nvSpPr>
          <p:cNvPr id="1350" name="Google Shape;1350;p147"/>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351" name="Google Shape;1351;p147"/>
          <p:cNvSpPr txBox="1"/>
          <p:nvPr/>
        </p:nvSpPr>
        <p:spPr>
          <a:xfrm>
            <a:off x="762000" y="1676400"/>
            <a:ext cx="8001000" cy="50167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rial"/>
                <a:ea typeface="Arial"/>
                <a:cs typeface="Arial"/>
                <a:sym typeface="Arial"/>
              </a:rPr>
              <a:t> Các tính năng chính của Google Analytics:</a:t>
            </a:r>
            <a:endParaRPr/>
          </a:p>
          <a:p>
            <a:pPr marL="0" marR="0" lvl="0" indent="0" algn="l" rtl="0">
              <a:spcBef>
                <a:spcPts val="0"/>
              </a:spcBef>
              <a:spcAft>
                <a:spcPts val="0"/>
              </a:spcAft>
              <a:buNone/>
            </a:pPr>
            <a:r>
              <a:rPr lang="en-US" sz="3200">
                <a:solidFill>
                  <a:schemeClr val="dk1"/>
                </a:solidFill>
                <a:latin typeface="Arial"/>
                <a:ea typeface="Arial"/>
                <a:cs typeface="Arial"/>
                <a:sym typeface="Arial"/>
              </a:rPr>
              <a:t>Tùy chỉnh Dashboard để xem những dữ liệu cần thiết</a:t>
            </a:r>
            <a:endParaRPr/>
          </a:p>
          <a:p>
            <a:pPr marL="0" marR="0" lvl="0" indent="0" algn="l" rtl="0">
              <a:spcBef>
                <a:spcPts val="0"/>
              </a:spcBef>
              <a:spcAft>
                <a:spcPts val="0"/>
              </a:spcAft>
              <a:buNone/>
            </a:pPr>
            <a:r>
              <a:rPr lang="en-US" sz="3200">
                <a:solidFill>
                  <a:schemeClr val="dk1"/>
                </a:solidFill>
                <a:latin typeface="Arial"/>
                <a:ea typeface="Arial"/>
                <a:cs typeface="Arial"/>
                <a:sym typeface="Arial"/>
              </a:rPr>
              <a:t>Sử dụng Advanced Segment để theo dõi các chiến dịch cụ thể</a:t>
            </a:r>
            <a:endParaRPr/>
          </a:p>
          <a:p>
            <a:pPr marL="0" marR="0" lvl="0" indent="0" algn="l" rtl="0">
              <a:spcBef>
                <a:spcPts val="0"/>
              </a:spcBef>
              <a:spcAft>
                <a:spcPts val="0"/>
              </a:spcAft>
              <a:buNone/>
            </a:pPr>
            <a:r>
              <a:rPr lang="en-US" sz="3200">
                <a:solidFill>
                  <a:schemeClr val="dk1"/>
                </a:solidFill>
                <a:latin typeface="Arial"/>
                <a:ea typeface="Arial"/>
                <a:cs typeface="Arial"/>
                <a:sym typeface="Arial"/>
              </a:rPr>
              <a:t>Xem dữ liệu  nhân khẩu học (Demographic) của nguồn traffic: Nhóm tuổi, địa điểm, chủ đề ưa thích…</a:t>
            </a:r>
            <a:endParaRPr/>
          </a:p>
          <a:p>
            <a:pPr marL="0" marR="0" lvl="0" indent="0" algn="l" rtl="0">
              <a:spcBef>
                <a:spcPts val="0"/>
              </a:spcBef>
              <a:spcAft>
                <a:spcPts val="0"/>
              </a:spcAft>
              <a:buNone/>
            </a:pPr>
            <a:r>
              <a:rPr lang="en-US" sz="3200">
                <a:solidFill>
                  <a:schemeClr val="dk1"/>
                </a:solidFill>
                <a:latin typeface="Arial"/>
                <a:ea typeface="Arial"/>
                <a:cs typeface="Arial"/>
                <a:sym typeface="Arial"/>
              </a:rPr>
              <a:t>Xem khách hàng tìm kiếm gì trên website</a:t>
            </a:r>
            <a:endParaRPr/>
          </a:p>
          <a:p>
            <a:pPr marL="0" marR="0" lvl="0" indent="0" algn="l" rtl="0">
              <a:spcBef>
                <a:spcPts val="0"/>
              </a:spcBef>
              <a:spcAft>
                <a:spcPts val="0"/>
              </a:spcAft>
              <a:buNone/>
            </a:pPr>
            <a:endParaRPr sz="32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51">
                                            <p:txEl>
                                              <p:pRg st="0" end="0"/>
                                            </p:txEl>
                                          </p:spTgt>
                                        </p:tgtEl>
                                        <p:attrNameLst>
                                          <p:attrName>style.visibility</p:attrName>
                                        </p:attrNameLst>
                                      </p:cBhvr>
                                      <p:to>
                                        <p:strVal val="visible"/>
                                      </p:to>
                                    </p:set>
                                    <p:anim calcmode="lin" valueType="num">
                                      <p:cBhvr additive="base">
                                        <p:cTn id="7" dur="500"/>
                                        <p:tgtEl>
                                          <p:spTgt spid="135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51">
                                            <p:txEl>
                                              <p:pRg st="1" end="1"/>
                                            </p:txEl>
                                          </p:spTgt>
                                        </p:tgtEl>
                                        <p:attrNameLst>
                                          <p:attrName>style.visibility</p:attrName>
                                        </p:attrNameLst>
                                      </p:cBhvr>
                                      <p:to>
                                        <p:strVal val="visible"/>
                                      </p:to>
                                    </p:set>
                                    <p:anim calcmode="lin" valueType="num">
                                      <p:cBhvr additive="base">
                                        <p:cTn id="12" dur="500"/>
                                        <p:tgtEl>
                                          <p:spTgt spid="13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51">
                                            <p:txEl>
                                              <p:pRg st="2" end="2"/>
                                            </p:txEl>
                                          </p:spTgt>
                                        </p:tgtEl>
                                        <p:attrNameLst>
                                          <p:attrName>style.visibility</p:attrName>
                                        </p:attrNameLst>
                                      </p:cBhvr>
                                      <p:to>
                                        <p:strVal val="visible"/>
                                      </p:to>
                                    </p:set>
                                    <p:anim calcmode="lin" valueType="num">
                                      <p:cBhvr additive="base">
                                        <p:cTn id="17" dur="500"/>
                                        <p:tgtEl>
                                          <p:spTgt spid="13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351">
                                            <p:txEl>
                                              <p:pRg st="3" end="3"/>
                                            </p:txEl>
                                          </p:spTgt>
                                        </p:tgtEl>
                                        <p:attrNameLst>
                                          <p:attrName>style.visibility</p:attrName>
                                        </p:attrNameLst>
                                      </p:cBhvr>
                                      <p:to>
                                        <p:strVal val="visible"/>
                                      </p:to>
                                    </p:set>
                                    <p:anim calcmode="lin" valueType="num">
                                      <p:cBhvr additive="base">
                                        <p:cTn id="22" dur="500"/>
                                        <p:tgtEl>
                                          <p:spTgt spid="135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51">
                                            <p:txEl>
                                              <p:pRg st="4" end="4"/>
                                            </p:txEl>
                                          </p:spTgt>
                                        </p:tgtEl>
                                        <p:attrNameLst>
                                          <p:attrName>style.visibility</p:attrName>
                                        </p:attrNameLst>
                                      </p:cBhvr>
                                      <p:to>
                                        <p:strVal val="visible"/>
                                      </p:to>
                                    </p:set>
                                    <p:anim calcmode="lin" valueType="num">
                                      <p:cBhvr additive="base">
                                        <p:cTn id="27" dur="500"/>
                                        <p:tgtEl>
                                          <p:spTgt spid="135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351">
                                            <p:txEl>
                                              <p:pRg st="5" end="5"/>
                                            </p:txEl>
                                          </p:spTgt>
                                        </p:tgtEl>
                                        <p:attrNameLst>
                                          <p:attrName>style.visibility</p:attrName>
                                        </p:attrNameLst>
                                      </p:cBhvr>
                                      <p:to>
                                        <p:strVal val="visible"/>
                                      </p:to>
                                    </p:set>
                                    <p:anim calcmode="lin" valueType="num">
                                      <p:cBhvr additive="base">
                                        <p:cTn id="32" dur="500"/>
                                        <p:tgtEl>
                                          <p:spTgt spid="135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148"/>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Google Analytics </a:t>
            </a:r>
            <a:endParaRPr/>
          </a:p>
        </p:txBody>
      </p:sp>
      <p:sp>
        <p:nvSpPr>
          <p:cNvPr id="1358" name="Google Shape;1358;p148"/>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147</a:t>
            </a:fld>
            <a:endParaRPr sz="1400">
              <a:solidFill>
                <a:schemeClr val="dk2"/>
              </a:solidFill>
              <a:latin typeface="Gill Sans"/>
              <a:ea typeface="Gill Sans"/>
              <a:cs typeface="Gill Sans"/>
              <a:sym typeface="Gill Sans"/>
            </a:endParaRPr>
          </a:p>
        </p:txBody>
      </p:sp>
      <p:sp>
        <p:nvSpPr>
          <p:cNvPr id="1359" name="Google Shape;1359;p148"/>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360" name="Google Shape;1360;p148"/>
          <p:cNvSpPr txBox="1"/>
          <p:nvPr/>
        </p:nvSpPr>
        <p:spPr>
          <a:xfrm>
            <a:off x="762000" y="1676400"/>
            <a:ext cx="8001000" cy="5509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rial"/>
                <a:ea typeface="Arial"/>
                <a:cs typeface="Arial"/>
                <a:sym typeface="Arial"/>
              </a:rPr>
              <a:t> Hình ảnh hóa các nội dung được ưa thích nhất</a:t>
            </a:r>
            <a:endParaRPr/>
          </a:p>
          <a:p>
            <a:pPr marL="0" marR="0" lvl="0" indent="0" algn="l" rtl="0">
              <a:spcBef>
                <a:spcPts val="0"/>
              </a:spcBef>
              <a:spcAft>
                <a:spcPts val="0"/>
              </a:spcAft>
              <a:buNone/>
            </a:pPr>
            <a:r>
              <a:rPr lang="en-US" sz="3200">
                <a:solidFill>
                  <a:schemeClr val="dk1"/>
                </a:solidFill>
                <a:latin typeface="Arial"/>
                <a:ea typeface="Arial"/>
                <a:cs typeface="Arial"/>
                <a:sym typeface="Arial"/>
              </a:rPr>
              <a:t>Funnel Visualization: Người sử dụng thường rời bỏ shopping cart tại bước nào</a:t>
            </a:r>
            <a:endParaRPr/>
          </a:p>
          <a:p>
            <a:pPr marL="0" marR="0" lvl="0" indent="0" algn="l" rtl="0">
              <a:spcBef>
                <a:spcPts val="0"/>
              </a:spcBef>
              <a:spcAft>
                <a:spcPts val="0"/>
              </a:spcAft>
              <a:buNone/>
            </a:pPr>
            <a:r>
              <a:rPr lang="en-US" sz="3200">
                <a:solidFill>
                  <a:schemeClr val="dk1"/>
                </a:solidFill>
                <a:latin typeface="Arial"/>
                <a:ea typeface="Arial"/>
                <a:cs typeface="Arial"/>
                <a:sym typeface="Arial"/>
              </a:rPr>
              <a:t>Theo dõi doanh thu của các sản phẩm</a:t>
            </a:r>
            <a:endParaRPr/>
          </a:p>
          <a:p>
            <a:pPr marL="0" marR="0" lvl="0" indent="0" algn="l" rtl="0">
              <a:spcBef>
                <a:spcPts val="0"/>
              </a:spcBef>
              <a:spcAft>
                <a:spcPts val="0"/>
              </a:spcAft>
              <a:buNone/>
            </a:pPr>
            <a:r>
              <a:rPr lang="en-US" sz="3200">
                <a:solidFill>
                  <a:schemeClr val="dk1"/>
                </a:solidFill>
                <a:latin typeface="Arial"/>
                <a:ea typeface="Arial"/>
                <a:cs typeface="Arial"/>
                <a:sym typeface="Arial"/>
              </a:rPr>
              <a:t>Theo dõi hành vi người sử dụng (Multi-Channel Funnels)</a:t>
            </a:r>
            <a:endParaRPr/>
          </a:p>
          <a:p>
            <a:pPr marL="0" marR="0" lvl="0" indent="0" algn="l" rtl="0">
              <a:spcBef>
                <a:spcPts val="0"/>
              </a:spcBef>
              <a:spcAft>
                <a:spcPts val="0"/>
              </a:spcAft>
              <a:buNone/>
            </a:pPr>
            <a:r>
              <a:rPr lang="en-US" sz="3200">
                <a:solidFill>
                  <a:schemeClr val="dk1"/>
                </a:solidFill>
                <a:latin typeface="Arial"/>
                <a:ea typeface="Arial"/>
                <a:cs typeface="Arial"/>
                <a:sym typeface="Arial"/>
              </a:rPr>
              <a:t>Tạo các mô hình so sánh mức độ tham gia của các kênh marketing (Model Comparision)</a:t>
            </a:r>
            <a:endParaRPr/>
          </a:p>
          <a:p>
            <a:pPr marL="0" marR="0" lvl="0" indent="0" algn="l" rtl="0">
              <a:spcBef>
                <a:spcPts val="0"/>
              </a:spcBef>
              <a:spcAft>
                <a:spcPts val="0"/>
              </a:spcAft>
              <a:buNone/>
            </a:pPr>
            <a:endParaRPr sz="32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60">
                                            <p:txEl>
                                              <p:pRg st="0" end="0"/>
                                            </p:txEl>
                                          </p:spTgt>
                                        </p:tgtEl>
                                        <p:attrNameLst>
                                          <p:attrName>style.visibility</p:attrName>
                                        </p:attrNameLst>
                                      </p:cBhvr>
                                      <p:to>
                                        <p:strVal val="visible"/>
                                      </p:to>
                                    </p:set>
                                    <p:anim calcmode="lin" valueType="num">
                                      <p:cBhvr additive="base">
                                        <p:cTn id="7" dur="500"/>
                                        <p:tgtEl>
                                          <p:spTgt spid="136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60">
                                            <p:txEl>
                                              <p:pRg st="1" end="1"/>
                                            </p:txEl>
                                          </p:spTgt>
                                        </p:tgtEl>
                                        <p:attrNameLst>
                                          <p:attrName>style.visibility</p:attrName>
                                        </p:attrNameLst>
                                      </p:cBhvr>
                                      <p:to>
                                        <p:strVal val="visible"/>
                                      </p:to>
                                    </p:set>
                                    <p:anim calcmode="lin" valueType="num">
                                      <p:cBhvr additive="base">
                                        <p:cTn id="12" dur="500"/>
                                        <p:tgtEl>
                                          <p:spTgt spid="136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60">
                                            <p:txEl>
                                              <p:pRg st="2" end="2"/>
                                            </p:txEl>
                                          </p:spTgt>
                                        </p:tgtEl>
                                        <p:attrNameLst>
                                          <p:attrName>style.visibility</p:attrName>
                                        </p:attrNameLst>
                                      </p:cBhvr>
                                      <p:to>
                                        <p:strVal val="visible"/>
                                      </p:to>
                                    </p:set>
                                    <p:anim calcmode="lin" valueType="num">
                                      <p:cBhvr additive="base">
                                        <p:cTn id="17" dur="500"/>
                                        <p:tgtEl>
                                          <p:spTgt spid="136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360">
                                            <p:txEl>
                                              <p:pRg st="3" end="3"/>
                                            </p:txEl>
                                          </p:spTgt>
                                        </p:tgtEl>
                                        <p:attrNameLst>
                                          <p:attrName>style.visibility</p:attrName>
                                        </p:attrNameLst>
                                      </p:cBhvr>
                                      <p:to>
                                        <p:strVal val="visible"/>
                                      </p:to>
                                    </p:set>
                                    <p:anim calcmode="lin" valueType="num">
                                      <p:cBhvr additive="base">
                                        <p:cTn id="22" dur="500"/>
                                        <p:tgtEl>
                                          <p:spTgt spid="136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60">
                                            <p:txEl>
                                              <p:pRg st="4" end="4"/>
                                            </p:txEl>
                                          </p:spTgt>
                                        </p:tgtEl>
                                        <p:attrNameLst>
                                          <p:attrName>style.visibility</p:attrName>
                                        </p:attrNameLst>
                                      </p:cBhvr>
                                      <p:to>
                                        <p:strVal val="visible"/>
                                      </p:to>
                                    </p:set>
                                    <p:anim calcmode="lin" valueType="num">
                                      <p:cBhvr additive="base">
                                        <p:cTn id="27" dur="500"/>
                                        <p:tgtEl>
                                          <p:spTgt spid="136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360">
                                            <p:txEl>
                                              <p:pRg st="5" end="5"/>
                                            </p:txEl>
                                          </p:spTgt>
                                        </p:tgtEl>
                                        <p:attrNameLst>
                                          <p:attrName>style.visibility</p:attrName>
                                        </p:attrNameLst>
                                      </p:cBhvr>
                                      <p:to>
                                        <p:strVal val="visible"/>
                                      </p:to>
                                    </p:set>
                                    <p:anim calcmode="lin" valueType="num">
                                      <p:cBhvr additive="base">
                                        <p:cTn id="32" dur="500"/>
                                        <p:tgtEl>
                                          <p:spTgt spid="1360">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149"/>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Google Analytics </a:t>
            </a:r>
            <a:endParaRPr/>
          </a:p>
        </p:txBody>
      </p:sp>
      <p:sp>
        <p:nvSpPr>
          <p:cNvPr id="1367" name="Google Shape;1367;p149"/>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148</a:t>
            </a:fld>
            <a:endParaRPr sz="1400">
              <a:solidFill>
                <a:schemeClr val="dk2"/>
              </a:solidFill>
              <a:latin typeface="Gill Sans"/>
              <a:ea typeface="Gill Sans"/>
              <a:cs typeface="Gill Sans"/>
              <a:sym typeface="Gill Sans"/>
            </a:endParaRPr>
          </a:p>
        </p:txBody>
      </p:sp>
      <p:sp>
        <p:nvSpPr>
          <p:cNvPr id="1368" name="Google Shape;1368;p149"/>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369" name="Google Shape;1369;p149"/>
          <p:cNvSpPr txBox="1"/>
          <p:nvPr/>
        </p:nvSpPr>
        <p:spPr>
          <a:xfrm>
            <a:off x="762000" y="1676400"/>
            <a:ext cx="8001000" cy="40318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Arial"/>
                <a:ea typeface="Arial"/>
                <a:cs typeface="Arial"/>
                <a:sym typeface="Arial"/>
              </a:rPr>
              <a:t> Hướng dẫn cài đặt Google Analytics</a:t>
            </a:r>
            <a:endParaRPr sz="3200" b="1">
              <a:solidFill>
                <a:schemeClr val="dk1"/>
              </a:solidFill>
              <a:latin typeface="Arial"/>
              <a:ea typeface="Arial"/>
              <a:cs typeface="Arial"/>
              <a:sym typeface="Arial"/>
            </a:endParaRPr>
          </a:p>
          <a:p>
            <a:pPr marL="0" marR="0" lvl="0" indent="0" algn="l" rtl="0">
              <a:spcBef>
                <a:spcPts val="0"/>
              </a:spcBef>
              <a:spcAft>
                <a:spcPts val="0"/>
              </a:spcAft>
              <a:buNone/>
            </a:pPr>
            <a:r>
              <a:rPr lang="en-US" sz="3200" b="1">
                <a:solidFill>
                  <a:schemeClr val="dk1"/>
                </a:solidFill>
                <a:latin typeface="Arial"/>
                <a:ea typeface="Arial"/>
                <a:cs typeface="Arial"/>
                <a:sym typeface="Arial"/>
              </a:rPr>
              <a:t>Bước 1 :Đăng ký Google Analytics</a:t>
            </a:r>
            <a:endParaRPr sz="3200" b="1">
              <a:solidFill>
                <a:schemeClr val="dk1"/>
              </a:solidFill>
              <a:latin typeface="Arial"/>
              <a:ea typeface="Arial"/>
              <a:cs typeface="Arial"/>
              <a:sym typeface="Arial"/>
            </a:endParaRPr>
          </a:p>
          <a:p>
            <a:pPr marL="0" marR="0" lvl="0" indent="0" algn="l" rtl="0">
              <a:spcBef>
                <a:spcPts val="0"/>
              </a:spcBef>
              <a:spcAft>
                <a:spcPts val="0"/>
              </a:spcAft>
              <a:buNone/>
            </a:pPr>
            <a:r>
              <a:rPr lang="en-US" sz="3200" b="1">
                <a:solidFill>
                  <a:schemeClr val="dk1"/>
                </a:solidFill>
                <a:latin typeface="Arial"/>
                <a:ea typeface="Arial"/>
                <a:cs typeface="Arial"/>
                <a:sym typeface="Arial"/>
              </a:rPr>
              <a:t>Bước 2 : Nhúng Google Analytics vào website</a:t>
            </a: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b="1">
                <a:solidFill>
                  <a:schemeClr val="dk1"/>
                </a:solidFill>
                <a:latin typeface="Arial"/>
                <a:ea typeface="Arial"/>
                <a:cs typeface="Arial"/>
                <a:sym typeface="Arial"/>
              </a:rPr>
              <a:t>Bước 3 : Kiểm tra code Google Analytics</a:t>
            </a:r>
            <a:endParaRPr sz="3200">
              <a:solidFill>
                <a:schemeClr val="dk1"/>
              </a:solidFill>
              <a:latin typeface="Arial"/>
              <a:ea typeface="Arial"/>
              <a:cs typeface="Arial"/>
              <a:sym typeface="Arial"/>
            </a:endParaRPr>
          </a:p>
          <a:p>
            <a:pPr marL="0" marR="0" lvl="0" indent="0" algn="l" rtl="0">
              <a:spcBef>
                <a:spcPts val="0"/>
              </a:spcBef>
              <a:spcAft>
                <a:spcPts val="0"/>
              </a:spcAft>
              <a:buNone/>
            </a:pPr>
            <a:endParaRPr sz="3200">
              <a:solidFill>
                <a:schemeClr val="dk1"/>
              </a:solidFill>
              <a:latin typeface="Arial"/>
              <a:ea typeface="Arial"/>
              <a:cs typeface="Arial"/>
              <a:sym typeface="Arial"/>
            </a:endParaRPr>
          </a:p>
          <a:p>
            <a:pPr marL="0" marR="0" lvl="0" indent="0" algn="l" rtl="0">
              <a:spcBef>
                <a:spcPts val="0"/>
              </a:spcBef>
              <a:spcAft>
                <a:spcPts val="0"/>
              </a:spcAft>
              <a:buNone/>
            </a:pPr>
            <a:endParaRPr sz="32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69">
                                            <p:txEl>
                                              <p:pRg st="0" end="0"/>
                                            </p:txEl>
                                          </p:spTgt>
                                        </p:tgtEl>
                                        <p:attrNameLst>
                                          <p:attrName>style.visibility</p:attrName>
                                        </p:attrNameLst>
                                      </p:cBhvr>
                                      <p:to>
                                        <p:strVal val="visible"/>
                                      </p:to>
                                    </p:set>
                                    <p:anim calcmode="lin" valueType="num">
                                      <p:cBhvr additive="base">
                                        <p:cTn id="7" dur="500"/>
                                        <p:tgtEl>
                                          <p:spTgt spid="136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69">
                                            <p:txEl>
                                              <p:pRg st="1" end="1"/>
                                            </p:txEl>
                                          </p:spTgt>
                                        </p:tgtEl>
                                        <p:attrNameLst>
                                          <p:attrName>style.visibility</p:attrName>
                                        </p:attrNameLst>
                                      </p:cBhvr>
                                      <p:to>
                                        <p:strVal val="visible"/>
                                      </p:to>
                                    </p:set>
                                    <p:anim calcmode="lin" valueType="num">
                                      <p:cBhvr additive="base">
                                        <p:cTn id="12" dur="500"/>
                                        <p:tgtEl>
                                          <p:spTgt spid="136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69">
                                            <p:txEl>
                                              <p:pRg st="2" end="2"/>
                                            </p:txEl>
                                          </p:spTgt>
                                        </p:tgtEl>
                                        <p:attrNameLst>
                                          <p:attrName>style.visibility</p:attrName>
                                        </p:attrNameLst>
                                      </p:cBhvr>
                                      <p:to>
                                        <p:strVal val="visible"/>
                                      </p:to>
                                    </p:set>
                                    <p:anim calcmode="lin" valueType="num">
                                      <p:cBhvr additive="base">
                                        <p:cTn id="17" dur="500"/>
                                        <p:tgtEl>
                                          <p:spTgt spid="136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369">
                                            <p:txEl>
                                              <p:pRg st="3" end="3"/>
                                            </p:txEl>
                                          </p:spTgt>
                                        </p:tgtEl>
                                        <p:attrNameLst>
                                          <p:attrName>style.visibility</p:attrName>
                                        </p:attrNameLst>
                                      </p:cBhvr>
                                      <p:to>
                                        <p:strVal val="visible"/>
                                      </p:to>
                                    </p:set>
                                    <p:anim calcmode="lin" valueType="num">
                                      <p:cBhvr additive="base">
                                        <p:cTn id="22" dur="500"/>
                                        <p:tgtEl>
                                          <p:spTgt spid="136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69">
                                            <p:txEl>
                                              <p:pRg st="4" end="4"/>
                                            </p:txEl>
                                          </p:spTgt>
                                        </p:tgtEl>
                                        <p:attrNameLst>
                                          <p:attrName>style.visibility</p:attrName>
                                        </p:attrNameLst>
                                      </p:cBhvr>
                                      <p:to>
                                        <p:strVal val="visible"/>
                                      </p:to>
                                    </p:set>
                                    <p:anim calcmode="lin" valueType="num">
                                      <p:cBhvr additive="base">
                                        <p:cTn id="27" dur="500"/>
                                        <p:tgtEl>
                                          <p:spTgt spid="136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369">
                                            <p:txEl>
                                              <p:pRg st="5" end="5"/>
                                            </p:txEl>
                                          </p:spTgt>
                                        </p:tgtEl>
                                        <p:attrNameLst>
                                          <p:attrName>style.visibility</p:attrName>
                                        </p:attrNameLst>
                                      </p:cBhvr>
                                      <p:to>
                                        <p:strVal val="visible"/>
                                      </p:to>
                                    </p:set>
                                    <p:anim calcmode="lin" valueType="num">
                                      <p:cBhvr additive="base">
                                        <p:cTn id="32" dur="500"/>
                                        <p:tgtEl>
                                          <p:spTgt spid="136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150"/>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Google Analytics </a:t>
            </a:r>
            <a:endParaRPr/>
          </a:p>
        </p:txBody>
      </p:sp>
      <p:sp>
        <p:nvSpPr>
          <p:cNvPr id="1376" name="Google Shape;1376;p150"/>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149</a:t>
            </a:fld>
            <a:endParaRPr sz="1400">
              <a:solidFill>
                <a:schemeClr val="dk2"/>
              </a:solidFill>
              <a:latin typeface="Gill Sans"/>
              <a:ea typeface="Gill Sans"/>
              <a:cs typeface="Gill Sans"/>
              <a:sym typeface="Gill Sans"/>
            </a:endParaRPr>
          </a:p>
        </p:txBody>
      </p:sp>
      <p:sp>
        <p:nvSpPr>
          <p:cNvPr id="1377" name="Google Shape;1377;p150"/>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378" name="Google Shape;1378;p150"/>
          <p:cNvSpPr txBox="1"/>
          <p:nvPr/>
        </p:nvSpPr>
        <p:spPr>
          <a:xfrm>
            <a:off x="762000" y="1676400"/>
            <a:ext cx="8001000" cy="35394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Arial"/>
                <a:ea typeface="Arial"/>
                <a:cs typeface="Arial"/>
                <a:sym typeface="Arial"/>
              </a:rPr>
              <a:t> Hướng dẫn cài đặt Google Analytics</a:t>
            </a:r>
            <a:endParaRPr sz="3200" b="1">
              <a:solidFill>
                <a:schemeClr val="dk1"/>
              </a:solidFill>
              <a:latin typeface="Arial"/>
              <a:ea typeface="Arial"/>
              <a:cs typeface="Arial"/>
              <a:sym typeface="Arial"/>
            </a:endParaRPr>
          </a:p>
          <a:p>
            <a:pPr marL="0" marR="0" lvl="0" indent="0" algn="l" rtl="0">
              <a:spcBef>
                <a:spcPts val="0"/>
              </a:spcBef>
              <a:spcAft>
                <a:spcPts val="0"/>
              </a:spcAft>
              <a:buNone/>
            </a:pPr>
            <a:r>
              <a:rPr lang="en-US" sz="3200" b="1">
                <a:solidFill>
                  <a:schemeClr val="dk1"/>
                </a:solidFill>
                <a:latin typeface="Arial"/>
                <a:ea typeface="Arial"/>
                <a:cs typeface="Arial"/>
                <a:sym typeface="Arial"/>
              </a:rPr>
              <a:t>Bước 1 :Đăng ký </a:t>
            </a:r>
            <a:endParaRPr/>
          </a:p>
          <a:p>
            <a:pPr marL="0" marR="0" lvl="0" indent="0" algn="l" rtl="0">
              <a:spcBef>
                <a:spcPts val="0"/>
              </a:spcBef>
              <a:spcAft>
                <a:spcPts val="0"/>
              </a:spcAft>
              <a:buNone/>
            </a:pPr>
            <a:r>
              <a:rPr lang="en-US" sz="3200" b="1">
                <a:solidFill>
                  <a:schemeClr val="dk1"/>
                </a:solidFill>
                <a:latin typeface="Arial"/>
                <a:ea typeface="Arial"/>
                <a:cs typeface="Arial"/>
                <a:sym typeface="Arial"/>
              </a:rPr>
              <a:t>truy cập vào trang :</a:t>
            </a:r>
            <a:r>
              <a:rPr lang="en-US" sz="3200" u="sng" strike="sngStrike">
                <a:solidFill>
                  <a:schemeClr val="dk1"/>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http://www.google.com/analytics/</a:t>
            </a: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1"/>
                </a:solidFill>
                <a:latin typeface="Arial"/>
                <a:ea typeface="Arial"/>
                <a:cs typeface="Arial"/>
                <a:sym typeface="Arial"/>
              </a:rPr>
              <a:t>:Đăng nhập vào mail Google</a:t>
            </a:r>
            <a:endParaRPr/>
          </a:p>
          <a:p>
            <a:pPr marL="0" marR="0" lvl="0" indent="0" algn="l" rtl="0">
              <a:spcBef>
                <a:spcPts val="0"/>
              </a:spcBef>
              <a:spcAft>
                <a:spcPts val="0"/>
              </a:spcAft>
              <a:buNone/>
            </a:pPr>
            <a:endParaRPr sz="3200">
              <a:solidFill>
                <a:schemeClr val="dk1"/>
              </a:solidFill>
              <a:latin typeface="Arial"/>
              <a:ea typeface="Arial"/>
              <a:cs typeface="Arial"/>
              <a:sym typeface="Arial"/>
            </a:endParaRPr>
          </a:p>
          <a:p>
            <a:pPr marL="0" marR="0" lvl="0" indent="0" algn="l" rtl="0">
              <a:spcBef>
                <a:spcPts val="0"/>
              </a:spcBef>
              <a:spcAft>
                <a:spcPts val="0"/>
              </a:spcAft>
              <a:buNone/>
            </a:pPr>
            <a:endParaRPr sz="32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78">
                                            <p:txEl>
                                              <p:pRg st="0" end="0"/>
                                            </p:txEl>
                                          </p:spTgt>
                                        </p:tgtEl>
                                        <p:attrNameLst>
                                          <p:attrName>style.visibility</p:attrName>
                                        </p:attrNameLst>
                                      </p:cBhvr>
                                      <p:to>
                                        <p:strVal val="visible"/>
                                      </p:to>
                                    </p:set>
                                    <p:anim calcmode="lin" valueType="num">
                                      <p:cBhvr additive="base">
                                        <p:cTn id="7" dur="500"/>
                                        <p:tgtEl>
                                          <p:spTgt spid="137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78">
                                            <p:txEl>
                                              <p:pRg st="1" end="1"/>
                                            </p:txEl>
                                          </p:spTgt>
                                        </p:tgtEl>
                                        <p:attrNameLst>
                                          <p:attrName>style.visibility</p:attrName>
                                        </p:attrNameLst>
                                      </p:cBhvr>
                                      <p:to>
                                        <p:strVal val="visible"/>
                                      </p:to>
                                    </p:set>
                                    <p:anim calcmode="lin" valueType="num">
                                      <p:cBhvr additive="base">
                                        <p:cTn id="12" dur="500"/>
                                        <p:tgtEl>
                                          <p:spTgt spid="137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78">
                                            <p:txEl>
                                              <p:pRg st="2" end="2"/>
                                            </p:txEl>
                                          </p:spTgt>
                                        </p:tgtEl>
                                        <p:attrNameLst>
                                          <p:attrName>style.visibility</p:attrName>
                                        </p:attrNameLst>
                                      </p:cBhvr>
                                      <p:to>
                                        <p:strVal val="visible"/>
                                      </p:to>
                                    </p:set>
                                    <p:anim calcmode="lin" valueType="num">
                                      <p:cBhvr additive="base">
                                        <p:cTn id="17" dur="500"/>
                                        <p:tgtEl>
                                          <p:spTgt spid="137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378">
                                            <p:txEl>
                                              <p:pRg st="3" end="3"/>
                                            </p:txEl>
                                          </p:spTgt>
                                        </p:tgtEl>
                                        <p:attrNameLst>
                                          <p:attrName>style.visibility</p:attrName>
                                        </p:attrNameLst>
                                      </p:cBhvr>
                                      <p:to>
                                        <p:strVal val="visible"/>
                                      </p:to>
                                    </p:set>
                                    <p:anim calcmode="lin" valueType="num">
                                      <p:cBhvr additive="base">
                                        <p:cTn id="22" dur="500"/>
                                        <p:tgtEl>
                                          <p:spTgt spid="137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78">
                                            <p:txEl>
                                              <p:pRg st="4" end="4"/>
                                            </p:txEl>
                                          </p:spTgt>
                                        </p:tgtEl>
                                        <p:attrNameLst>
                                          <p:attrName>style.visibility</p:attrName>
                                        </p:attrNameLst>
                                      </p:cBhvr>
                                      <p:to>
                                        <p:strVal val="visible"/>
                                      </p:to>
                                    </p:set>
                                    <p:anim calcmode="lin" valueType="num">
                                      <p:cBhvr additive="base">
                                        <p:cTn id="27" dur="500"/>
                                        <p:tgtEl>
                                          <p:spTgt spid="137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378">
                                            <p:txEl>
                                              <p:pRg st="5" end="5"/>
                                            </p:txEl>
                                          </p:spTgt>
                                        </p:tgtEl>
                                        <p:attrNameLst>
                                          <p:attrName>style.visibility</p:attrName>
                                        </p:attrNameLst>
                                      </p:cBhvr>
                                      <p:to>
                                        <p:strVal val="visible"/>
                                      </p:to>
                                    </p:set>
                                    <p:anim calcmode="lin" valueType="num">
                                      <p:cBhvr additive="base">
                                        <p:cTn id="32" dur="500"/>
                                        <p:tgtEl>
                                          <p:spTgt spid="137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4"/>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Cơ chế hoạt động của công cụ tìm kiếm Google</a:t>
            </a:r>
            <a:endParaRPr/>
          </a:p>
        </p:txBody>
      </p:sp>
      <p:sp>
        <p:nvSpPr>
          <p:cNvPr id="207" name="Google Shape;207;p14"/>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15</a:t>
            </a:fld>
            <a:endParaRPr sz="1400">
              <a:solidFill>
                <a:schemeClr val="dk2"/>
              </a:solidFill>
              <a:latin typeface="Gill Sans"/>
              <a:ea typeface="Gill Sans"/>
              <a:cs typeface="Gill Sans"/>
              <a:sym typeface="Gill Sans"/>
            </a:endParaRPr>
          </a:p>
        </p:txBody>
      </p:sp>
      <p:sp>
        <p:nvSpPr>
          <p:cNvPr id="208" name="Google Shape;208;p14"/>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1" indent="-273050" algn="l" rtl="0">
              <a:spcBef>
                <a:spcPts val="0"/>
              </a:spcBef>
              <a:spcAft>
                <a:spcPts val="0"/>
              </a:spcAft>
              <a:buClr>
                <a:schemeClr val="accent1"/>
              </a:buClr>
              <a:buSzPts val="1824"/>
              <a:buChar char="🞂"/>
            </a:pPr>
            <a:r>
              <a:rPr lang="en-US" b="1"/>
              <a:t> Bộ phận xử lí– tính toán</a:t>
            </a:r>
            <a:endParaRPr b="1"/>
          </a:p>
          <a:p>
            <a:pPr marL="547687" lvl="2" indent="-228600" algn="l" rtl="0">
              <a:spcBef>
                <a:spcPts val="600"/>
              </a:spcBef>
              <a:spcAft>
                <a:spcPts val="0"/>
              </a:spcAft>
              <a:buClr>
                <a:schemeClr val="accent1"/>
              </a:buClr>
              <a:buSzPts val="1824"/>
              <a:buChar char="🞂"/>
            </a:pPr>
            <a:r>
              <a:rPr lang="en-US"/>
              <a:t>Khi  tìm kiếm, ở mức cơ bản nhất, các thuật toán của Google sẽ tra cứu những cụm từ tìm kiếm trong chỉ mục để tìm các trang phù hợp.</a:t>
            </a:r>
            <a:endParaRPr/>
          </a:p>
          <a:p>
            <a:pPr marL="547687" lvl="2" indent="-228600" algn="l" rtl="0">
              <a:spcBef>
                <a:spcPts val="600"/>
              </a:spcBef>
              <a:spcAft>
                <a:spcPts val="0"/>
              </a:spcAft>
              <a:buClr>
                <a:schemeClr val="accent1"/>
              </a:buClr>
              <a:buSzPts val="1824"/>
              <a:buChar char="🞂"/>
            </a:pPr>
            <a:r>
              <a:rPr lang="en-US"/>
              <a:t>Ngoài hệ thống lập chỉ mục , Google còn xây dựng hệ thống các đồ thị tri thức để hiểu rõ hơn về con người, địa điểm và những thứ mà người dùng quan tâm để trả về nhiều dạng dữ liệu như hình ảnh, video chính xác theo mong muốn của người dùng</a:t>
            </a:r>
            <a:endParaRPr b="1"/>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151"/>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Google Analytics </a:t>
            </a:r>
            <a:endParaRPr/>
          </a:p>
        </p:txBody>
      </p:sp>
      <p:sp>
        <p:nvSpPr>
          <p:cNvPr id="1385" name="Google Shape;1385;p151"/>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150</a:t>
            </a:fld>
            <a:endParaRPr sz="1400">
              <a:solidFill>
                <a:schemeClr val="dk2"/>
              </a:solidFill>
              <a:latin typeface="Gill Sans"/>
              <a:ea typeface="Gill Sans"/>
              <a:cs typeface="Gill Sans"/>
              <a:sym typeface="Gill Sans"/>
            </a:endParaRPr>
          </a:p>
        </p:txBody>
      </p:sp>
      <p:sp>
        <p:nvSpPr>
          <p:cNvPr id="1386" name="Google Shape;1386;p151"/>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387" name="Google Shape;1387;p151"/>
          <p:cNvSpPr txBox="1"/>
          <p:nvPr/>
        </p:nvSpPr>
        <p:spPr>
          <a:xfrm>
            <a:off x="762000" y="1676400"/>
            <a:ext cx="8001000"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rial"/>
                <a:ea typeface="Arial"/>
                <a:cs typeface="Arial"/>
                <a:sym typeface="Arial"/>
              </a:rPr>
              <a:t>:Đăng Ký Nhấn nút Sign up</a:t>
            </a:r>
            <a:endParaRPr sz="3200">
              <a:solidFill>
                <a:schemeClr val="dk1"/>
              </a:solidFill>
              <a:latin typeface="Arial"/>
              <a:ea typeface="Arial"/>
              <a:cs typeface="Arial"/>
              <a:sym typeface="Arial"/>
            </a:endParaRPr>
          </a:p>
          <a:p>
            <a:pPr marL="0" marR="0" lvl="0" indent="0" algn="l" rtl="0">
              <a:spcBef>
                <a:spcPts val="0"/>
              </a:spcBef>
              <a:spcAft>
                <a:spcPts val="0"/>
              </a:spcAft>
              <a:buNone/>
            </a:pPr>
            <a:endParaRPr sz="3200">
              <a:solidFill>
                <a:schemeClr val="dk1"/>
              </a:solidFill>
              <a:latin typeface="Arial"/>
              <a:ea typeface="Arial"/>
              <a:cs typeface="Arial"/>
              <a:sym typeface="Arial"/>
            </a:endParaRPr>
          </a:p>
        </p:txBody>
      </p:sp>
      <p:pic>
        <p:nvPicPr>
          <p:cNvPr id="1388" name="Google Shape;1388;p151"/>
          <p:cNvPicPr preferRelativeResize="0"/>
          <p:nvPr/>
        </p:nvPicPr>
        <p:blipFill rotWithShape="1">
          <a:blip r:embed="rId3">
            <a:alphaModFix/>
          </a:blip>
          <a:srcRect/>
          <a:stretch/>
        </p:blipFill>
        <p:spPr>
          <a:xfrm>
            <a:off x="228600" y="2716404"/>
            <a:ext cx="8783972" cy="322719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7">
                                            <p:txEl>
                                              <p:pRg st="0" end="0"/>
                                            </p:txEl>
                                          </p:spTgt>
                                        </p:tgtEl>
                                        <p:attrNameLst>
                                          <p:attrName>style.visibility</p:attrName>
                                        </p:attrNameLst>
                                      </p:cBhvr>
                                      <p:to>
                                        <p:strVal val="visible"/>
                                      </p:to>
                                    </p:set>
                                    <p:anim calcmode="lin" valueType="num">
                                      <p:cBhvr additive="base">
                                        <p:cTn id="7" dur="500"/>
                                        <p:tgtEl>
                                          <p:spTgt spid="138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7">
                                            <p:txEl>
                                              <p:pRg st="1" end="1"/>
                                            </p:txEl>
                                          </p:spTgt>
                                        </p:tgtEl>
                                        <p:attrNameLst>
                                          <p:attrName>style.visibility</p:attrName>
                                        </p:attrNameLst>
                                      </p:cBhvr>
                                      <p:to>
                                        <p:strVal val="visible"/>
                                      </p:to>
                                    </p:set>
                                    <p:anim calcmode="lin" valueType="num">
                                      <p:cBhvr additive="base">
                                        <p:cTn id="12" dur="500"/>
                                        <p:tgtEl>
                                          <p:spTgt spid="138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152"/>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Google Analytics </a:t>
            </a:r>
            <a:endParaRPr/>
          </a:p>
        </p:txBody>
      </p:sp>
      <p:sp>
        <p:nvSpPr>
          <p:cNvPr id="1395" name="Google Shape;1395;p15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151</a:t>
            </a:fld>
            <a:endParaRPr sz="1400">
              <a:solidFill>
                <a:schemeClr val="dk2"/>
              </a:solidFill>
              <a:latin typeface="Gill Sans"/>
              <a:ea typeface="Gill Sans"/>
              <a:cs typeface="Gill Sans"/>
              <a:sym typeface="Gill Sans"/>
            </a:endParaRPr>
          </a:p>
        </p:txBody>
      </p:sp>
      <p:sp>
        <p:nvSpPr>
          <p:cNvPr id="1396" name="Google Shape;1396;p152"/>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397" name="Google Shape;1397;p152"/>
          <p:cNvSpPr txBox="1"/>
          <p:nvPr/>
        </p:nvSpPr>
        <p:spPr>
          <a:xfrm>
            <a:off x="762000" y="1676400"/>
            <a:ext cx="8001000"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rial"/>
                <a:ea typeface="Arial"/>
                <a:cs typeface="Arial"/>
                <a:sym typeface="Arial"/>
              </a:rPr>
              <a:t>:Đăng Ký Nhấn </a:t>
            </a:r>
            <a:endParaRPr/>
          </a:p>
          <a:p>
            <a:pPr marL="0" marR="0" lvl="0" indent="0" algn="l" rtl="0">
              <a:spcBef>
                <a:spcPts val="0"/>
              </a:spcBef>
              <a:spcAft>
                <a:spcPts val="0"/>
              </a:spcAft>
              <a:buNone/>
            </a:pPr>
            <a:r>
              <a:rPr lang="en-US" sz="3200">
                <a:solidFill>
                  <a:schemeClr val="dk1"/>
                </a:solidFill>
                <a:latin typeface="Arial"/>
                <a:ea typeface="Arial"/>
                <a:cs typeface="Arial"/>
                <a:sym typeface="Arial"/>
              </a:rPr>
              <a:t>nút Sign up</a:t>
            </a:r>
            <a:endParaRPr sz="3200">
              <a:solidFill>
                <a:schemeClr val="dk1"/>
              </a:solidFill>
              <a:latin typeface="Arial"/>
              <a:ea typeface="Arial"/>
              <a:cs typeface="Arial"/>
              <a:sym typeface="Arial"/>
            </a:endParaRPr>
          </a:p>
          <a:p>
            <a:pPr marL="0" marR="0" lvl="0" indent="0" algn="l" rtl="0">
              <a:spcBef>
                <a:spcPts val="0"/>
              </a:spcBef>
              <a:spcAft>
                <a:spcPts val="0"/>
              </a:spcAft>
              <a:buNone/>
            </a:pPr>
            <a:endParaRPr sz="3200">
              <a:solidFill>
                <a:schemeClr val="dk1"/>
              </a:solidFill>
              <a:latin typeface="Arial"/>
              <a:ea typeface="Arial"/>
              <a:cs typeface="Arial"/>
              <a:sym typeface="Arial"/>
            </a:endParaRPr>
          </a:p>
        </p:txBody>
      </p:sp>
      <p:pic>
        <p:nvPicPr>
          <p:cNvPr id="1398" name="Google Shape;1398;p152"/>
          <p:cNvPicPr preferRelativeResize="0"/>
          <p:nvPr/>
        </p:nvPicPr>
        <p:blipFill rotWithShape="1">
          <a:blip r:embed="rId3">
            <a:alphaModFix/>
          </a:blip>
          <a:srcRect/>
          <a:stretch/>
        </p:blipFill>
        <p:spPr>
          <a:xfrm>
            <a:off x="5181600" y="1233162"/>
            <a:ext cx="3762375" cy="5429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97">
                                            <p:txEl>
                                              <p:pRg st="0" end="0"/>
                                            </p:txEl>
                                          </p:spTgt>
                                        </p:tgtEl>
                                        <p:attrNameLst>
                                          <p:attrName>style.visibility</p:attrName>
                                        </p:attrNameLst>
                                      </p:cBhvr>
                                      <p:to>
                                        <p:strVal val="visible"/>
                                      </p:to>
                                    </p:set>
                                    <p:anim calcmode="lin" valueType="num">
                                      <p:cBhvr additive="base">
                                        <p:cTn id="7" dur="500"/>
                                        <p:tgtEl>
                                          <p:spTgt spid="139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97">
                                            <p:txEl>
                                              <p:pRg st="1" end="1"/>
                                            </p:txEl>
                                          </p:spTgt>
                                        </p:tgtEl>
                                        <p:attrNameLst>
                                          <p:attrName>style.visibility</p:attrName>
                                        </p:attrNameLst>
                                      </p:cBhvr>
                                      <p:to>
                                        <p:strVal val="visible"/>
                                      </p:to>
                                    </p:set>
                                    <p:anim calcmode="lin" valueType="num">
                                      <p:cBhvr additive="base">
                                        <p:cTn id="12" dur="500"/>
                                        <p:tgtEl>
                                          <p:spTgt spid="139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97">
                                            <p:txEl>
                                              <p:pRg st="2" end="2"/>
                                            </p:txEl>
                                          </p:spTgt>
                                        </p:tgtEl>
                                        <p:attrNameLst>
                                          <p:attrName>style.visibility</p:attrName>
                                        </p:attrNameLst>
                                      </p:cBhvr>
                                      <p:to>
                                        <p:strVal val="visible"/>
                                      </p:to>
                                    </p:set>
                                    <p:anim calcmode="lin" valueType="num">
                                      <p:cBhvr additive="base">
                                        <p:cTn id="17" dur="500"/>
                                        <p:tgtEl>
                                          <p:spTgt spid="139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153"/>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Google Analytics </a:t>
            </a:r>
            <a:endParaRPr/>
          </a:p>
        </p:txBody>
      </p:sp>
      <p:sp>
        <p:nvSpPr>
          <p:cNvPr id="1405" name="Google Shape;1405;p153"/>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152</a:t>
            </a:fld>
            <a:endParaRPr sz="1400">
              <a:solidFill>
                <a:schemeClr val="dk2"/>
              </a:solidFill>
              <a:latin typeface="Gill Sans"/>
              <a:ea typeface="Gill Sans"/>
              <a:cs typeface="Gill Sans"/>
              <a:sym typeface="Gill Sans"/>
            </a:endParaRPr>
          </a:p>
        </p:txBody>
      </p:sp>
      <p:sp>
        <p:nvSpPr>
          <p:cNvPr id="1406" name="Google Shape;1406;p153"/>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407" name="Google Shape;1407;p153"/>
          <p:cNvSpPr txBox="1"/>
          <p:nvPr/>
        </p:nvSpPr>
        <p:spPr>
          <a:xfrm>
            <a:off x="762000" y="1676400"/>
            <a:ext cx="8001000"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Arial"/>
                <a:ea typeface="Arial"/>
                <a:cs typeface="Arial"/>
                <a:sym typeface="Arial"/>
              </a:rPr>
              <a:t>Bước 2: Thêm tracking code vào website</a:t>
            </a: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b="1">
                <a:solidFill>
                  <a:schemeClr val="dk1"/>
                </a:solidFill>
                <a:latin typeface="Arial"/>
                <a:ea typeface="Arial"/>
                <a:cs typeface="Arial"/>
                <a:sym typeface="Arial"/>
              </a:rPr>
              <a:t>– Lấy tracking code:</a:t>
            </a:r>
            <a:endParaRPr sz="3200">
              <a:solidFill>
                <a:schemeClr val="dk1"/>
              </a:solidFill>
              <a:latin typeface="Arial"/>
              <a:ea typeface="Arial"/>
              <a:cs typeface="Arial"/>
              <a:sym typeface="Arial"/>
            </a:endParaRPr>
          </a:p>
        </p:txBody>
      </p:sp>
      <p:pic>
        <p:nvPicPr>
          <p:cNvPr id="1408" name="Google Shape;1408;p153"/>
          <p:cNvPicPr preferRelativeResize="0"/>
          <p:nvPr/>
        </p:nvPicPr>
        <p:blipFill rotWithShape="1">
          <a:blip r:embed="rId3">
            <a:alphaModFix/>
          </a:blip>
          <a:srcRect/>
          <a:stretch/>
        </p:blipFill>
        <p:spPr>
          <a:xfrm>
            <a:off x="228600" y="3124200"/>
            <a:ext cx="8010525" cy="3409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07">
                                            <p:txEl>
                                              <p:pRg st="0" end="0"/>
                                            </p:txEl>
                                          </p:spTgt>
                                        </p:tgtEl>
                                        <p:attrNameLst>
                                          <p:attrName>style.visibility</p:attrName>
                                        </p:attrNameLst>
                                      </p:cBhvr>
                                      <p:to>
                                        <p:strVal val="visible"/>
                                      </p:to>
                                    </p:set>
                                    <p:anim calcmode="lin" valueType="num">
                                      <p:cBhvr additive="base">
                                        <p:cTn id="7" dur="500"/>
                                        <p:tgtEl>
                                          <p:spTgt spid="140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07">
                                            <p:txEl>
                                              <p:pRg st="1" end="1"/>
                                            </p:txEl>
                                          </p:spTgt>
                                        </p:tgtEl>
                                        <p:attrNameLst>
                                          <p:attrName>style.visibility</p:attrName>
                                        </p:attrNameLst>
                                      </p:cBhvr>
                                      <p:to>
                                        <p:strVal val="visible"/>
                                      </p:to>
                                    </p:set>
                                    <p:anim calcmode="lin" valueType="num">
                                      <p:cBhvr additive="base">
                                        <p:cTn id="12" dur="500"/>
                                        <p:tgtEl>
                                          <p:spTgt spid="140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154"/>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Google Analytics </a:t>
            </a:r>
            <a:endParaRPr/>
          </a:p>
        </p:txBody>
      </p:sp>
      <p:sp>
        <p:nvSpPr>
          <p:cNvPr id="1415" name="Google Shape;1415;p154"/>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153</a:t>
            </a:fld>
            <a:endParaRPr sz="1400">
              <a:solidFill>
                <a:schemeClr val="dk2"/>
              </a:solidFill>
              <a:latin typeface="Gill Sans"/>
              <a:ea typeface="Gill Sans"/>
              <a:cs typeface="Gill Sans"/>
              <a:sym typeface="Gill Sans"/>
            </a:endParaRPr>
          </a:p>
        </p:txBody>
      </p:sp>
      <p:sp>
        <p:nvSpPr>
          <p:cNvPr id="1416" name="Google Shape;1416;p154"/>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417" name="Google Shape;1417;p154"/>
          <p:cNvSpPr txBox="1"/>
          <p:nvPr/>
        </p:nvSpPr>
        <p:spPr>
          <a:xfrm>
            <a:off x="762000" y="1676400"/>
            <a:ext cx="8001000"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Arial"/>
                <a:ea typeface="Arial"/>
                <a:cs typeface="Arial"/>
                <a:sym typeface="Arial"/>
              </a:rPr>
              <a:t>Bước 2: Thêm tracking code vào website</a:t>
            </a: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b="1">
                <a:solidFill>
                  <a:schemeClr val="dk1"/>
                </a:solidFill>
                <a:latin typeface="Arial"/>
                <a:ea typeface="Arial"/>
                <a:cs typeface="Arial"/>
                <a:sym typeface="Arial"/>
              </a:rPr>
              <a:t>– Lấy tracking code: chép vào phần Header của web</a:t>
            </a:r>
            <a:endParaRPr sz="32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17">
                                            <p:txEl>
                                              <p:pRg st="0" end="0"/>
                                            </p:txEl>
                                          </p:spTgt>
                                        </p:tgtEl>
                                        <p:attrNameLst>
                                          <p:attrName>style.visibility</p:attrName>
                                        </p:attrNameLst>
                                      </p:cBhvr>
                                      <p:to>
                                        <p:strVal val="visible"/>
                                      </p:to>
                                    </p:set>
                                    <p:anim calcmode="lin" valueType="num">
                                      <p:cBhvr additive="base">
                                        <p:cTn id="7" dur="500"/>
                                        <p:tgtEl>
                                          <p:spTgt spid="14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17">
                                            <p:txEl>
                                              <p:pRg st="1" end="1"/>
                                            </p:txEl>
                                          </p:spTgt>
                                        </p:tgtEl>
                                        <p:attrNameLst>
                                          <p:attrName>style.visibility</p:attrName>
                                        </p:attrNameLst>
                                      </p:cBhvr>
                                      <p:to>
                                        <p:strVal val="visible"/>
                                      </p:to>
                                    </p:set>
                                    <p:anim calcmode="lin" valueType="num">
                                      <p:cBhvr additive="base">
                                        <p:cTn id="12" dur="500"/>
                                        <p:tgtEl>
                                          <p:spTgt spid="141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155"/>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b="0">
                <a:solidFill>
                  <a:schemeClr val="lt1"/>
                </a:solidFill>
                <a:latin typeface="Gill Sans"/>
                <a:ea typeface="Gill Sans"/>
                <a:cs typeface="Gill Sans"/>
                <a:sym typeface="Gill Sans"/>
              </a:rPr>
              <a:t>Google Webmaster Tools</a:t>
            </a:r>
            <a:endParaRPr/>
          </a:p>
        </p:txBody>
      </p:sp>
      <p:sp>
        <p:nvSpPr>
          <p:cNvPr id="1424" name="Google Shape;1424;p155"/>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154</a:t>
            </a:fld>
            <a:endParaRPr sz="1400">
              <a:solidFill>
                <a:schemeClr val="dk2"/>
              </a:solidFill>
              <a:latin typeface="Gill Sans"/>
              <a:ea typeface="Gill Sans"/>
              <a:cs typeface="Gill Sans"/>
              <a:sym typeface="Gill Sans"/>
            </a:endParaRPr>
          </a:p>
        </p:txBody>
      </p:sp>
      <p:sp>
        <p:nvSpPr>
          <p:cNvPr id="1425" name="Google Shape;1425;p155"/>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426" name="Google Shape;1426;p155"/>
          <p:cNvSpPr txBox="1"/>
          <p:nvPr/>
        </p:nvSpPr>
        <p:spPr>
          <a:xfrm>
            <a:off x="457200" y="1658679"/>
            <a:ext cx="8001000"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rial"/>
                <a:ea typeface="Arial"/>
                <a:cs typeface="Arial"/>
                <a:sym typeface="Arial"/>
              </a:rPr>
              <a:t>Đúng theo nghĩa của nó, </a:t>
            </a:r>
            <a:r>
              <a:rPr lang="en-US" sz="3200" b="1">
                <a:solidFill>
                  <a:schemeClr val="dk1"/>
                </a:solidFill>
                <a:latin typeface="Arial"/>
                <a:ea typeface="Arial"/>
                <a:cs typeface="Arial"/>
                <a:sym typeface="Arial"/>
              </a:rPr>
              <a:t>Google Webmaster Tools</a:t>
            </a:r>
            <a:r>
              <a:rPr lang="en-US" sz="3200">
                <a:solidFill>
                  <a:schemeClr val="dk1"/>
                </a:solidFill>
                <a:latin typeface="Arial"/>
                <a:ea typeface="Arial"/>
                <a:cs typeface="Arial"/>
                <a:sym typeface="Arial"/>
              </a:rPr>
              <a:t> là công cụ được dùng để quản lý website dành cho chủ sở hữu đối với những website đó. Nó được tạo ra bởi Google và hoạt động của nó liên quan đến những thuật toán bí mật của Google.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26">
                                            <p:txEl>
                                              <p:pRg st="0" end="0"/>
                                            </p:txEl>
                                          </p:spTgt>
                                        </p:tgtEl>
                                        <p:attrNameLst>
                                          <p:attrName>style.visibility</p:attrName>
                                        </p:attrNameLst>
                                      </p:cBhvr>
                                      <p:to>
                                        <p:strVal val="visible"/>
                                      </p:to>
                                    </p:set>
                                    <p:anim calcmode="lin" valueType="num">
                                      <p:cBhvr additive="base">
                                        <p:cTn id="7" dur="500"/>
                                        <p:tgtEl>
                                          <p:spTgt spid="14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156"/>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b="0">
                <a:solidFill>
                  <a:schemeClr val="lt1"/>
                </a:solidFill>
                <a:latin typeface="Gill Sans"/>
                <a:ea typeface="Gill Sans"/>
                <a:cs typeface="Gill Sans"/>
                <a:sym typeface="Gill Sans"/>
              </a:rPr>
              <a:t>Google Webmaster Tools</a:t>
            </a:r>
            <a:endParaRPr/>
          </a:p>
        </p:txBody>
      </p:sp>
      <p:sp>
        <p:nvSpPr>
          <p:cNvPr id="1433" name="Google Shape;1433;p156"/>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155</a:t>
            </a:fld>
            <a:endParaRPr sz="1400">
              <a:solidFill>
                <a:schemeClr val="dk2"/>
              </a:solidFill>
              <a:latin typeface="Gill Sans"/>
              <a:ea typeface="Gill Sans"/>
              <a:cs typeface="Gill Sans"/>
              <a:sym typeface="Gill Sans"/>
            </a:endParaRPr>
          </a:p>
        </p:txBody>
      </p:sp>
      <p:sp>
        <p:nvSpPr>
          <p:cNvPr id="1434" name="Google Shape;1434;p156"/>
          <p:cNvSpPr/>
          <p:nvPr/>
        </p:nvSpPr>
        <p:spPr>
          <a:xfrm>
            <a:off x="228600" y="1371600"/>
            <a:ext cx="9220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435" name="Google Shape;1435;p156"/>
          <p:cNvSpPr txBox="1"/>
          <p:nvPr/>
        </p:nvSpPr>
        <p:spPr>
          <a:xfrm>
            <a:off x="457200" y="1658679"/>
            <a:ext cx="8001000"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rial"/>
                <a:ea typeface="Arial"/>
                <a:cs typeface="Arial"/>
                <a:sym typeface="Arial"/>
              </a:rPr>
              <a:t>Đúng theo nghĩa của nó, </a:t>
            </a:r>
            <a:r>
              <a:rPr lang="en-US" sz="3200" b="1">
                <a:solidFill>
                  <a:schemeClr val="dk1"/>
                </a:solidFill>
                <a:latin typeface="Arial"/>
                <a:ea typeface="Arial"/>
                <a:cs typeface="Arial"/>
                <a:sym typeface="Arial"/>
              </a:rPr>
              <a:t>Google Webmaster Tools</a:t>
            </a:r>
            <a:r>
              <a:rPr lang="en-US" sz="3200">
                <a:solidFill>
                  <a:schemeClr val="dk1"/>
                </a:solidFill>
                <a:latin typeface="Arial"/>
                <a:ea typeface="Arial"/>
                <a:cs typeface="Arial"/>
                <a:sym typeface="Arial"/>
              </a:rPr>
              <a:t> là công cụ được dùng để quản lý website dành cho chủ sở hữu đối với những website đó. Nó được tạo ra bởi Google và hoạt động của nó liên quan đến những thuật toán bí mật của Google.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5">
                                            <p:txEl>
                                              <p:pRg st="0" end="0"/>
                                            </p:txEl>
                                          </p:spTgt>
                                        </p:tgtEl>
                                        <p:attrNameLst>
                                          <p:attrName>style.visibility</p:attrName>
                                        </p:attrNameLst>
                                      </p:cBhvr>
                                      <p:to>
                                        <p:strVal val="visible"/>
                                      </p:to>
                                    </p:set>
                                    <p:anim calcmode="lin" valueType="num">
                                      <p:cBhvr additive="base">
                                        <p:cTn id="7" dur="500"/>
                                        <p:tgtEl>
                                          <p:spTgt spid="143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157"/>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XÂY DỰNG BACKLINK </a:t>
            </a:r>
            <a:endParaRPr/>
          </a:p>
        </p:txBody>
      </p:sp>
      <p:sp>
        <p:nvSpPr>
          <p:cNvPr id="1441" name="Google Shape;1441;p157"/>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3040"/>
              <a:buChar char="🞂"/>
            </a:pPr>
            <a:r>
              <a:rPr lang="en-US" sz="4000"/>
              <a:t>1.Tìm hiểu về Blog Backlink. Các dạng Free Blog.</a:t>
            </a:r>
            <a:br>
              <a:rPr lang="en-US" sz="4000"/>
            </a:br>
            <a:r>
              <a:rPr lang="en-US" sz="4000"/>
              <a:t>2. Hướng dẫn tạo và tối ưu hóa blog miễn phí từ Google Site.</a:t>
            </a:r>
            <a:br>
              <a:rPr lang="en-US" sz="4000"/>
            </a:br>
            <a:r>
              <a:rPr lang="en-US" sz="4000"/>
              <a:t>3. Hướng dẫn tạo và tối ưu hóa blog miễn phí từ Weebly.com.</a:t>
            </a:r>
            <a:br>
              <a:rPr lang="en-US" sz="4000"/>
            </a:br>
            <a:endParaRPr sz="4000"/>
          </a:p>
        </p:txBody>
      </p:sp>
      <p:sp>
        <p:nvSpPr>
          <p:cNvPr id="1442" name="Google Shape;1442;p157"/>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156</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58"/>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XÂY DỰNG BACKLINK </a:t>
            </a:r>
            <a:endParaRPr/>
          </a:p>
        </p:txBody>
      </p:sp>
      <p:sp>
        <p:nvSpPr>
          <p:cNvPr id="1448" name="Google Shape;1448;p158"/>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3040"/>
              <a:buNone/>
            </a:pPr>
            <a:r>
              <a:rPr lang="en-US" sz="4000"/>
              <a:t>4. Hướng dẫn tạo và tối ưu hóa blog miễn phí từ Tumblr.com.</a:t>
            </a:r>
            <a:br>
              <a:rPr lang="en-US" sz="4000"/>
            </a:br>
            <a:r>
              <a:rPr lang="en-US" sz="4000"/>
              <a:t>5. Chi tiết về File Sharing Backlink. Cách lấy Backlink từ Slideshare.net.</a:t>
            </a:r>
            <a:br>
              <a:rPr lang="en-US" sz="4000"/>
            </a:br>
            <a:r>
              <a:rPr lang="en-US" sz="4000"/>
              <a:t>6. Mô hình xây dựng backlink: Link wheel và Pyramid.</a:t>
            </a:r>
            <a:br>
              <a:rPr lang="en-US" sz="4000"/>
            </a:br>
            <a:r>
              <a:rPr lang="en-US" sz="4000"/>
              <a:t>7. Hướng dẫn phân tích backlink bằng Ahrefs </a:t>
            </a:r>
            <a:br>
              <a:rPr lang="en-US" sz="4000"/>
            </a:br>
            <a:endParaRPr sz="4000"/>
          </a:p>
        </p:txBody>
      </p:sp>
      <p:sp>
        <p:nvSpPr>
          <p:cNvPr id="1449" name="Google Shape;1449;p158"/>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157</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159"/>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XÂY DỰNG BACKLINK </a:t>
            </a:r>
            <a:endParaRPr/>
          </a:p>
        </p:txBody>
      </p:sp>
      <p:sp>
        <p:nvSpPr>
          <p:cNvPr id="1455" name="Google Shape;1455;p159"/>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3040"/>
              <a:buChar char="🞂"/>
            </a:pPr>
            <a:r>
              <a:rPr lang="en-US" sz="4000"/>
              <a:t>Backlink là gì ?</a:t>
            </a:r>
            <a:endParaRPr/>
          </a:p>
          <a:p>
            <a:pPr marL="547688" lvl="1" indent="-273050" algn="l" rtl="0">
              <a:spcBef>
                <a:spcPts val="500"/>
              </a:spcBef>
              <a:spcAft>
                <a:spcPts val="0"/>
              </a:spcAft>
              <a:buSzPts val="2736"/>
              <a:buChar char="🞂"/>
            </a:pPr>
            <a:r>
              <a:rPr lang="en-US" sz="3600" b="1"/>
              <a:t>Backlink là các liên kết từ một Website khác trỏ về Website của mình</a:t>
            </a:r>
            <a:endParaRPr sz="3600" b="1"/>
          </a:p>
          <a:p>
            <a:pPr marL="0" lvl="0" indent="0" algn="l" rtl="0">
              <a:spcBef>
                <a:spcPts val="600"/>
              </a:spcBef>
              <a:spcAft>
                <a:spcPts val="0"/>
              </a:spcAft>
              <a:buSzPts val="3040"/>
              <a:buNone/>
            </a:pPr>
            <a:endParaRPr sz="4000"/>
          </a:p>
          <a:p>
            <a:pPr marL="273050" lvl="0" indent="-80010" algn="l" rtl="0">
              <a:spcBef>
                <a:spcPts val="600"/>
              </a:spcBef>
              <a:spcAft>
                <a:spcPts val="0"/>
              </a:spcAft>
              <a:buSzPts val="3040"/>
              <a:buNone/>
            </a:pPr>
            <a:endParaRPr sz="4000" b="1"/>
          </a:p>
          <a:p>
            <a:pPr marL="0" lvl="0" indent="0" algn="l" rtl="0">
              <a:spcBef>
                <a:spcPts val="600"/>
              </a:spcBef>
              <a:spcAft>
                <a:spcPts val="0"/>
              </a:spcAft>
              <a:buSzPts val="3040"/>
              <a:buNone/>
            </a:pPr>
            <a:r>
              <a:rPr lang="en-US" sz="4000"/>
              <a:t/>
            </a:r>
            <a:br>
              <a:rPr lang="en-US" sz="4000"/>
            </a:br>
            <a:endParaRPr sz="4000"/>
          </a:p>
        </p:txBody>
      </p:sp>
      <p:sp>
        <p:nvSpPr>
          <p:cNvPr id="1456" name="Google Shape;1456;p159"/>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158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55">
                                            <p:txEl>
                                              <p:pRg st="0" end="0"/>
                                            </p:txEl>
                                          </p:spTgt>
                                        </p:tgtEl>
                                        <p:attrNameLst>
                                          <p:attrName>style.visibility</p:attrName>
                                        </p:attrNameLst>
                                      </p:cBhvr>
                                      <p:to>
                                        <p:strVal val="visible"/>
                                      </p:to>
                                    </p:set>
                                    <p:anim calcmode="lin" valueType="num">
                                      <p:cBhvr additive="base">
                                        <p:cTn id="7" dur="500"/>
                                        <p:tgtEl>
                                          <p:spTgt spid="145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5">
                                            <p:txEl>
                                              <p:pRg st="1" end="1"/>
                                            </p:txEl>
                                          </p:spTgt>
                                        </p:tgtEl>
                                        <p:attrNameLst>
                                          <p:attrName>style.visibility</p:attrName>
                                        </p:attrNameLst>
                                      </p:cBhvr>
                                      <p:to>
                                        <p:strVal val="visible"/>
                                      </p:to>
                                    </p:set>
                                    <p:anim calcmode="lin" valueType="num">
                                      <p:cBhvr additive="base">
                                        <p:cTn id="12" dur="500"/>
                                        <p:tgtEl>
                                          <p:spTgt spid="14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55">
                                            <p:txEl>
                                              <p:pRg st="2" end="2"/>
                                            </p:txEl>
                                          </p:spTgt>
                                        </p:tgtEl>
                                        <p:attrNameLst>
                                          <p:attrName>style.visibility</p:attrName>
                                        </p:attrNameLst>
                                      </p:cBhvr>
                                      <p:to>
                                        <p:strVal val="visible"/>
                                      </p:to>
                                    </p:set>
                                    <p:anim calcmode="lin" valueType="num">
                                      <p:cBhvr additive="base">
                                        <p:cTn id="17" dur="500"/>
                                        <p:tgtEl>
                                          <p:spTgt spid="14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455">
                                            <p:txEl>
                                              <p:pRg st="3" end="3"/>
                                            </p:txEl>
                                          </p:spTgt>
                                        </p:tgtEl>
                                        <p:attrNameLst>
                                          <p:attrName>style.visibility</p:attrName>
                                        </p:attrNameLst>
                                      </p:cBhvr>
                                      <p:to>
                                        <p:strVal val="visible"/>
                                      </p:to>
                                    </p:set>
                                    <p:anim calcmode="lin" valueType="num">
                                      <p:cBhvr additive="base">
                                        <p:cTn id="22" dur="500"/>
                                        <p:tgtEl>
                                          <p:spTgt spid="145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55">
                                            <p:txEl>
                                              <p:pRg st="4" end="4"/>
                                            </p:txEl>
                                          </p:spTgt>
                                        </p:tgtEl>
                                        <p:attrNameLst>
                                          <p:attrName>style.visibility</p:attrName>
                                        </p:attrNameLst>
                                      </p:cBhvr>
                                      <p:to>
                                        <p:strVal val="visible"/>
                                      </p:to>
                                    </p:set>
                                    <p:anim calcmode="lin" valueType="num">
                                      <p:cBhvr additive="base">
                                        <p:cTn id="27" dur="500"/>
                                        <p:tgtEl>
                                          <p:spTgt spid="145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160"/>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XÂY DỰNG BACKLINK </a:t>
            </a:r>
            <a:endParaRPr/>
          </a:p>
        </p:txBody>
      </p:sp>
      <p:sp>
        <p:nvSpPr>
          <p:cNvPr id="1462" name="Google Shape;1462;p160"/>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3040"/>
              <a:buChar char="🞂"/>
            </a:pPr>
            <a:r>
              <a:rPr lang="en-US" sz="4000" b="1"/>
              <a:t>Ý nghĩa Backlink</a:t>
            </a:r>
            <a:endParaRPr sz="4000"/>
          </a:p>
          <a:p>
            <a:pPr marL="273050" lvl="0" indent="-80010" algn="l" rtl="0">
              <a:spcBef>
                <a:spcPts val="600"/>
              </a:spcBef>
              <a:spcAft>
                <a:spcPts val="0"/>
              </a:spcAft>
              <a:buSzPts val="3040"/>
              <a:buNone/>
            </a:pPr>
            <a:endParaRPr sz="4000" b="1"/>
          </a:p>
          <a:p>
            <a:pPr marL="0" lvl="0" indent="0" algn="l" rtl="0">
              <a:spcBef>
                <a:spcPts val="600"/>
              </a:spcBef>
              <a:spcAft>
                <a:spcPts val="0"/>
              </a:spcAft>
              <a:buSzPts val="3040"/>
              <a:buNone/>
            </a:pPr>
            <a:r>
              <a:rPr lang="en-US" sz="4000"/>
              <a:t/>
            </a:r>
            <a:br>
              <a:rPr lang="en-US" sz="4000"/>
            </a:br>
            <a:endParaRPr sz="4000"/>
          </a:p>
        </p:txBody>
      </p:sp>
      <p:sp>
        <p:nvSpPr>
          <p:cNvPr id="1463" name="Google Shape;1463;p160"/>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159</a:t>
            </a:fld>
            <a:endParaRPr/>
          </a:p>
        </p:txBody>
      </p:sp>
      <p:pic>
        <p:nvPicPr>
          <p:cNvPr id="1464" name="Google Shape;1464;p160"/>
          <p:cNvPicPr preferRelativeResize="0"/>
          <p:nvPr/>
        </p:nvPicPr>
        <p:blipFill rotWithShape="1">
          <a:blip r:embed="rId3">
            <a:alphaModFix/>
          </a:blip>
          <a:srcRect/>
          <a:stretch/>
        </p:blipFill>
        <p:spPr>
          <a:xfrm>
            <a:off x="838200" y="2133600"/>
            <a:ext cx="6869625" cy="4210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2">
                                            <p:txEl>
                                              <p:pRg st="0" end="0"/>
                                            </p:txEl>
                                          </p:spTgt>
                                        </p:tgtEl>
                                        <p:attrNameLst>
                                          <p:attrName>style.visibility</p:attrName>
                                        </p:attrNameLst>
                                      </p:cBhvr>
                                      <p:to>
                                        <p:strVal val="visible"/>
                                      </p:to>
                                    </p:set>
                                    <p:animEffect transition="in" filter="fade">
                                      <p:cBhvr>
                                        <p:cTn id="7" dur="500"/>
                                        <p:tgtEl>
                                          <p:spTgt spid="14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2">
                                            <p:txEl>
                                              <p:pRg st="1" end="1"/>
                                            </p:txEl>
                                          </p:spTgt>
                                        </p:tgtEl>
                                        <p:attrNameLst>
                                          <p:attrName>style.visibility</p:attrName>
                                        </p:attrNameLst>
                                      </p:cBhvr>
                                      <p:to>
                                        <p:strVal val="visible"/>
                                      </p:to>
                                    </p:set>
                                    <p:animEffect transition="in" filter="fade">
                                      <p:cBhvr>
                                        <p:cTn id="12" dur="500"/>
                                        <p:tgtEl>
                                          <p:spTgt spid="14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62">
                                            <p:txEl>
                                              <p:pRg st="2" end="2"/>
                                            </p:txEl>
                                          </p:spTgt>
                                        </p:tgtEl>
                                        <p:attrNameLst>
                                          <p:attrName>style.visibility</p:attrName>
                                        </p:attrNameLst>
                                      </p:cBhvr>
                                      <p:to>
                                        <p:strVal val="visible"/>
                                      </p:to>
                                    </p:set>
                                    <p:animEffect transition="in" filter="fade">
                                      <p:cBhvr>
                                        <p:cTn id="17" dur="500"/>
                                        <p:tgtEl>
                                          <p:spTgt spid="14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64"/>
                                        </p:tgtEl>
                                        <p:attrNameLst>
                                          <p:attrName>style.visibility</p:attrName>
                                        </p:attrNameLst>
                                      </p:cBhvr>
                                      <p:to>
                                        <p:strVal val="visible"/>
                                      </p:to>
                                    </p:set>
                                    <p:animEffect transition="in" filter="fade">
                                      <p:cBhvr>
                                        <p:cTn id="22" dur="500"/>
                                        <p:tgtEl>
                                          <p:spTgt spid="1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7"/>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Search Engine Optimization –SEO </a:t>
            </a:r>
            <a:endParaRPr>
              <a:latin typeface="Arial"/>
              <a:ea typeface="Arial"/>
              <a:cs typeface="Arial"/>
              <a:sym typeface="Arial"/>
            </a:endParaRPr>
          </a:p>
        </p:txBody>
      </p:sp>
      <p:pic>
        <p:nvPicPr>
          <p:cNvPr id="214" name="Google Shape;214;p17"/>
          <p:cNvPicPr preferRelativeResize="0">
            <a:picLocks noGrp="1"/>
          </p:cNvPicPr>
          <p:nvPr>
            <p:ph type="body" idx="1"/>
          </p:nvPr>
        </p:nvPicPr>
        <p:blipFill rotWithShape="1">
          <a:blip r:embed="rId3">
            <a:alphaModFix/>
          </a:blip>
          <a:srcRect/>
          <a:stretch/>
        </p:blipFill>
        <p:spPr>
          <a:xfrm>
            <a:off x="533400" y="1219200"/>
            <a:ext cx="8001000" cy="5334000"/>
          </a:xfrm>
          <a:prstGeom prst="rect">
            <a:avLst/>
          </a:prstGeom>
          <a:noFill/>
          <a:ln>
            <a:noFill/>
          </a:ln>
        </p:spPr>
      </p:pic>
      <p:sp>
        <p:nvSpPr>
          <p:cNvPr id="215" name="Google Shape;215;p17"/>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16</a:t>
            </a:fld>
            <a:endParaRPr sz="1400">
              <a:solidFill>
                <a:schemeClr val="dk2"/>
              </a:solidFill>
              <a:latin typeface="Gill Sans"/>
              <a:ea typeface="Gill Sans"/>
              <a:cs typeface="Gill Sans"/>
              <a:sym typeface="Gill Sans"/>
            </a:endParaRPr>
          </a:p>
        </p:txBody>
      </p:sp>
      <p:sp>
        <p:nvSpPr>
          <p:cNvPr id="216" name="Google Shape;216;p17"/>
          <p:cNvSpPr/>
          <p:nvPr/>
        </p:nvSpPr>
        <p:spPr>
          <a:xfrm>
            <a:off x="7086600" y="1219200"/>
            <a:ext cx="1524000" cy="76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7" name="Google Shape;217;p17"/>
          <p:cNvSpPr txBox="1"/>
          <p:nvPr/>
        </p:nvSpPr>
        <p:spPr>
          <a:xfrm>
            <a:off x="609600" y="1219200"/>
            <a:ext cx="7521900" cy="615600"/>
          </a:xfrm>
          <a:prstGeom prst="rect">
            <a:avLst/>
          </a:prstGeom>
          <a:noFill/>
          <a:ln>
            <a:noFill/>
          </a:ln>
        </p:spPr>
        <p:txBody>
          <a:bodyPr spcFirstLastPara="1" wrap="square" lIns="91425" tIns="91425" rIns="91425" bIns="91425" anchor="t" anchorCtr="0">
            <a:spAutoFit/>
          </a:bodyPr>
          <a:lstStyle/>
          <a:p>
            <a:pPr marL="273050" lvl="0" indent="-273050" algn="just" rtl="0">
              <a:spcBef>
                <a:spcPts val="600"/>
              </a:spcBef>
              <a:spcAft>
                <a:spcPts val="0"/>
              </a:spcAft>
              <a:buClr>
                <a:schemeClr val="accent1"/>
              </a:buClr>
              <a:buSzPts val="2128"/>
              <a:buFont typeface="Noto Sans Symbols"/>
              <a:buChar char="🞂"/>
            </a:pPr>
            <a:r>
              <a:rPr lang="en-US" sz="2800">
                <a:solidFill>
                  <a:schemeClr val="dk1"/>
                </a:solidFill>
              </a:rPr>
              <a:t>Các kỹ thuật SEO</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61"/>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XÂY DỰNG BACKLINK </a:t>
            </a:r>
            <a:endParaRPr/>
          </a:p>
        </p:txBody>
      </p:sp>
      <p:sp>
        <p:nvSpPr>
          <p:cNvPr id="1470" name="Google Shape;1470;p161"/>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3040"/>
              <a:buChar char="🞂"/>
            </a:pPr>
            <a:r>
              <a:rPr lang="en-US" sz="4000" b="1"/>
              <a:t>Ý nghĩa Backlink</a:t>
            </a:r>
            <a:endParaRPr sz="4000" b="1"/>
          </a:p>
          <a:p>
            <a:pPr marL="547688" lvl="1" indent="-273050" algn="l" rtl="0">
              <a:spcBef>
                <a:spcPts val="500"/>
              </a:spcBef>
              <a:spcAft>
                <a:spcPts val="0"/>
              </a:spcAft>
              <a:buSzPts val="2736"/>
              <a:buChar char="🞂"/>
            </a:pPr>
            <a:r>
              <a:rPr lang="en-US" sz="3600" b="1"/>
              <a:t>Thế giới Backlink là sự mô phỏng thế giới thật</a:t>
            </a:r>
            <a:endParaRPr sz="3600"/>
          </a:p>
          <a:p>
            <a:pPr marL="547688" lvl="1" indent="-273050" algn="l" rtl="0">
              <a:spcBef>
                <a:spcPts val="500"/>
              </a:spcBef>
              <a:spcAft>
                <a:spcPts val="0"/>
              </a:spcAft>
              <a:buSzPts val="2736"/>
              <a:buChar char="🞂"/>
            </a:pPr>
            <a:r>
              <a:rPr lang="en-US" sz="3600"/>
              <a:t>Mỗi Website cũng giống như mỗi người </a:t>
            </a:r>
            <a:endParaRPr sz="3600"/>
          </a:p>
          <a:p>
            <a:pPr marL="547688" lvl="1" indent="-273050" algn="l" rtl="0">
              <a:spcBef>
                <a:spcPts val="500"/>
              </a:spcBef>
              <a:spcAft>
                <a:spcPts val="0"/>
              </a:spcAft>
              <a:buSzPts val="2736"/>
              <a:buChar char="🞂"/>
            </a:pPr>
            <a:r>
              <a:rPr lang="en-US" sz="3600"/>
              <a:t>Con người giao tiếp với nhau giống như các trang Website trỏ Backlink về tới Website khác</a:t>
            </a:r>
            <a:endParaRPr sz="3600" b="1"/>
          </a:p>
          <a:p>
            <a:pPr marL="0" lvl="0" indent="0" algn="l" rtl="0">
              <a:spcBef>
                <a:spcPts val="600"/>
              </a:spcBef>
              <a:spcAft>
                <a:spcPts val="0"/>
              </a:spcAft>
              <a:buSzPts val="3040"/>
              <a:buNone/>
            </a:pPr>
            <a:r>
              <a:rPr lang="en-US" sz="4000"/>
              <a:t/>
            </a:r>
            <a:br>
              <a:rPr lang="en-US" sz="4000"/>
            </a:br>
            <a:endParaRPr sz="4000"/>
          </a:p>
        </p:txBody>
      </p:sp>
      <p:sp>
        <p:nvSpPr>
          <p:cNvPr id="1471" name="Google Shape;1471;p161"/>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160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0">
                                            <p:txEl>
                                              <p:pRg st="0" end="0"/>
                                            </p:txEl>
                                          </p:spTgt>
                                        </p:tgtEl>
                                        <p:attrNameLst>
                                          <p:attrName>style.visibility</p:attrName>
                                        </p:attrNameLst>
                                      </p:cBhvr>
                                      <p:to>
                                        <p:strVal val="visible"/>
                                      </p:to>
                                    </p:set>
                                    <p:animEffect transition="in" filter="fade">
                                      <p:cBhvr>
                                        <p:cTn id="7" dur="500"/>
                                        <p:tgtEl>
                                          <p:spTgt spid="14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0">
                                            <p:txEl>
                                              <p:pRg st="1" end="1"/>
                                            </p:txEl>
                                          </p:spTgt>
                                        </p:tgtEl>
                                        <p:attrNameLst>
                                          <p:attrName>style.visibility</p:attrName>
                                        </p:attrNameLst>
                                      </p:cBhvr>
                                      <p:to>
                                        <p:strVal val="visible"/>
                                      </p:to>
                                    </p:set>
                                    <p:animEffect transition="in" filter="fade">
                                      <p:cBhvr>
                                        <p:cTn id="12" dur="500"/>
                                        <p:tgtEl>
                                          <p:spTgt spid="14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70">
                                            <p:txEl>
                                              <p:pRg st="2" end="2"/>
                                            </p:txEl>
                                          </p:spTgt>
                                        </p:tgtEl>
                                        <p:attrNameLst>
                                          <p:attrName>style.visibility</p:attrName>
                                        </p:attrNameLst>
                                      </p:cBhvr>
                                      <p:to>
                                        <p:strVal val="visible"/>
                                      </p:to>
                                    </p:set>
                                    <p:animEffect transition="in" filter="fade">
                                      <p:cBhvr>
                                        <p:cTn id="17" dur="500"/>
                                        <p:tgtEl>
                                          <p:spTgt spid="14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70">
                                            <p:txEl>
                                              <p:pRg st="3" end="3"/>
                                            </p:txEl>
                                          </p:spTgt>
                                        </p:tgtEl>
                                        <p:attrNameLst>
                                          <p:attrName>style.visibility</p:attrName>
                                        </p:attrNameLst>
                                      </p:cBhvr>
                                      <p:to>
                                        <p:strVal val="visible"/>
                                      </p:to>
                                    </p:set>
                                    <p:animEffect transition="in" filter="fade">
                                      <p:cBhvr>
                                        <p:cTn id="22" dur="500"/>
                                        <p:tgtEl>
                                          <p:spTgt spid="147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70">
                                            <p:txEl>
                                              <p:pRg st="4" end="4"/>
                                            </p:txEl>
                                          </p:spTgt>
                                        </p:tgtEl>
                                        <p:attrNameLst>
                                          <p:attrName>style.visibility</p:attrName>
                                        </p:attrNameLst>
                                      </p:cBhvr>
                                      <p:to>
                                        <p:strVal val="visible"/>
                                      </p:to>
                                    </p:set>
                                    <p:animEffect transition="in" filter="fade">
                                      <p:cBhvr>
                                        <p:cTn id="27" dur="500"/>
                                        <p:tgtEl>
                                          <p:spTgt spid="147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6" name="Google Shape;1476;p162"/>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XÂY DỰNG BACKLINK </a:t>
            </a:r>
            <a:endParaRPr/>
          </a:p>
        </p:txBody>
      </p:sp>
      <p:sp>
        <p:nvSpPr>
          <p:cNvPr id="1477" name="Google Shape;1477;p162"/>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3040"/>
              <a:buChar char="🞂"/>
            </a:pPr>
            <a:r>
              <a:rPr lang="en-US" sz="4000" b="1"/>
              <a:t>Ý nghĩa Backlink</a:t>
            </a:r>
            <a:endParaRPr sz="4000" b="1"/>
          </a:p>
          <a:p>
            <a:pPr marL="547688" lvl="1" indent="-273050" algn="l" rtl="0">
              <a:spcBef>
                <a:spcPts val="500"/>
              </a:spcBef>
              <a:spcAft>
                <a:spcPts val="0"/>
              </a:spcAft>
              <a:buSzPts val="2736"/>
              <a:buChar char="🞂"/>
            </a:pPr>
            <a:r>
              <a:rPr lang="en-US" sz="3600" b="1"/>
              <a:t>Nội dung trao đổi nếu không trùng với các nội dung đã có =&gt;google đánh giá tốt</a:t>
            </a:r>
            <a:endParaRPr sz="3600" b="1"/>
          </a:p>
          <a:p>
            <a:pPr marL="547688" lvl="1" indent="-273050" algn="l" rtl="0">
              <a:spcBef>
                <a:spcPts val="500"/>
              </a:spcBef>
              <a:spcAft>
                <a:spcPts val="0"/>
              </a:spcAft>
              <a:buSzPts val="2736"/>
              <a:buChar char="🞂"/>
            </a:pPr>
            <a:r>
              <a:rPr lang="en-US" sz="3600" b="1"/>
              <a:t>Các link có thuộc tính </a:t>
            </a:r>
            <a:r>
              <a:rPr lang="en-US" sz="3600" i="1"/>
              <a:t>Follow :Tốt</a:t>
            </a:r>
            <a:endParaRPr sz="3600" i="1"/>
          </a:p>
          <a:p>
            <a:pPr marL="547688" lvl="1" indent="-273050" algn="l" rtl="0">
              <a:spcBef>
                <a:spcPts val="500"/>
              </a:spcBef>
              <a:spcAft>
                <a:spcPts val="0"/>
              </a:spcAft>
              <a:buSzPts val="2736"/>
              <a:buChar char="🞂"/>
            </a:pPr>
            <a:r>
              <a:rPr lang="en-US" sz="3600" i="1"/>
              <a:t>Các link có thuộc tính Nofollow :xấu</a:t>
            </a:r>
            <a:endParaRPr sz="3600" i="1"/>
          </a:p>
          <a:p>
            <a:pPr marL="547688" lvl="1" indent="-273050" algn="l" rtl="0">
              <a:spcBef>
                <a:spcPts val="500"/>
              </a:spcBef>
              <a:spcAft>
                <a:spcPts val="0"/>
              </a:spcAft>
              <a:buSzPts val="2736"/>
              <a:buChar char="🞂"/>
            </a:pPr>
            <a:r>
              <a:rPr lang="en-US" sz="3600"/>
              <a:t>&lt;a href="signin.php" rel="nofollow"&gt;sign in&lt;/a&gt;</a:t>
            </a:r>
            <a:br>
              <a:rPr lang="en-US" sz="3600"/>
            </a:br>
            <a:endParaRPr sz="3600"/>
          </a:p>
        </p:txBody>
      </p:sp>
      <p:sp>
        <p:nvSpPr>
          <p:cNvPr id="1478" name="Google Shape;1478;p16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161</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163"/>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XÂY DỰNG BACKLINK </a:t>
            </a:r>
            <a:endParaRPr/>
          </a:p>
        </p:txBody>
      </p:sp>
      <p:sp>
        <p:nvSpPr>
          <p:cNvPr id="1484" name="Google Shape;1484;p163"/>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3040"/>
              <a:buChar char="🞂"/>
            </a:pPr>
            <a:r>
              <a:rPr lang="en-US" sz="4000" b="1"/>
              <a:t>Ý nghĩa Backlink</a:t>
            </a:r>
            <a:endParaRPr sz="4000" b="1"/>
          </a:p>
          <a:p>
            <a:pPr marL="547688" lvl="1" indent="-273050" algn="l" rtl="0">
              <a:spcBef>
                <a:spcPts val="500"/>
              </a:spcBef>
              <a:spcAft>
                <a:spcPts val="0"/>
              </a:spcAft>
              <a:buSzPts val="2736"/>
              <a:buChar char="🞂"/>
            </a:pPr>
            <a:r>
              <a:rPr lang="en-US" sz="3600" b="1"/>
              <a:t>Nội dung trao đổi nếu không trùng với các nội dung đã có =&gt;google đánh giá tốt</a:t>
            </a:r>
            <a:endParaRPr sz="3600" b="1"/>
          </a:p>
          <a:p>
            <a:pPr marL="547688" lvl="1" indent="-273050" algn="l" rtl="0">
              <a:spcBef>
                <a:spcPts val="500"/>
              </a:spcBef>
              <a:spcAft>
                <a:spcPts val="0"/>
              </a:spcAft>
              <a:buSzPts val="2736"/>
              <a:buChar char="🞂"/>
            </a:pPr>
            <a:r>
              <a:rPr lang="en-US" sz="3600" b="1"/>
              <a:t>Các link có thuộc tính </a:t>
            </a:r>
            <a:r>
              <a:rPr lang="en-US" sz="3600" i="1"/>
              <a:t>Follow :Tốt</a:t>
            </a:r>
            <a:endParaRPr sz="3600" i="1"/>
          </a:p>
          <a:p>
            <a:pPr marL="547688" lvl="1" indent="-273050" algn="l" rtl="0">
              <a:spcBef>
                <a:spcPts val="500"/>
              </a:spcBef>
              <a:spcAft>
                <a:spcPts val="0"/>
              </a:spcAft>
              <a:buSzPts val="2736"/>
              <a:buChar char="🞂"/>
            </a:pPr>
            <a:r>
              <a:rPr lang="en-US" sz="3600" i="1"/>
              <a:t>Các link có thuộc tính Nofollow :xấu</a:t>
            </a:r>
            <a:endParaRPr sz="3600" i="1"/>
          </a:p>
          <a:p>
            <a:pPr marL="547688" lvl="1" indent="-273050" algn="l" rtl="0">
              <a:spcBef>
                <a:spcPts val="500"/>
              </a:spcBef>
              <a:spcAft>
                <a:spcPts val="0"/>
              </a:spcAft>
              <a:buSzPts val="2736"/>
              <a:buChar char="🞂"/>
            </a:pPr>
            <a:r>
              <a:rPr lang="en-US" sz="3600"/>
              <a:t>&lt;a href="signin.php" rel="nofollow"&gt;sign in&lt;/a&gt;</a:t>
            </a:r>
            <a:br>
              <a:rPr lang="en-US" sz="3600"/>
            </a:br>
            <a:endParaRPr sz="3600"/>
          </a:p>
        </p:txBody>
      </p:sp>
      <p:sp>
        <p:nvSpPr>
          <p:cNvPr id="1485" name="Google Shape;1485;p163"/>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162</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164"/>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XÂY DỰNG BACKLINK </a:t>
            </a:r>
            <a:endParaRPr/>
          </a:p>
        </p:txBody>
      </p:sp>
      <p:sp>
        <p:nvSpPr>
          <p:cNvPr id="1491" name="Google Shape;1491;p164"/>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3040"/>
              <a:buChar char="🞂"/>
            </a:pPr>
            <a:r>
              <a:rPr lang="en-US" sz="4000"/>
              <a:t>Một số dạng backlink cơ bản là:</a:t>
            </a:r>
            <a:endParaRPr/>
          </a:p>
          <a:p>
            <a:pPr marL="547688" lvl="1" indent="-273050" algn="just" rtl="0">
              <a:spcBef>
                <a:spcPts val="500"/>
              </a:spcBef>
              <a:spcAft>
                <a:spcPts val="0"/>
              </a:spcAft>
              <a:buSzPts val="2736"/>
              <a:buChar char="🞂"/>
            </a:pPr>
            <a:r>
              <a:rPr lang="en-US" sz="3600"/>
              <a:t>Backlink profile</a:t>
            </a:r>
            <a:endParaRPr/>
          </a:p>
          <a:p>
            <a:pPr marL="547688" lvl="1" indent="-273050" algn="just" rtl="0">
              <a:spcBef>
                <a:spcPts val="500"/>
              </a:spcBef>
              <a:spcAft>
                <a:spcPts val="0"/>
              </a:spcAft>
              <a:buSzPts val="2736"/>
              <a:buChar char="🞂"/>
            </a:pPr>
            <a:r>
              <a:rPr lang="en-US" sz="3600"/>
              <a:t>Backlink nội dung</a:t>
            </a:r>
            <a:endParaRPr/>
          </a:p>
          <a:p>
            <a:pPr marL="547688" lvl="1" indent="-273050" algn="just" rtl="0">
              <a:spcBef>
                <a:spcPts val="500"/>
              </a:spcBef>
              <a:spcAft>
                <a:spcPts val="0"/>
              </a:spcAft>
              <a:buSzPts val="2736"/>
              <a:buChar char="🞂"/>
            </a:pPr>
            <a:r>
              <a:rPr lang="en-US" sz="3600"/>
              <a:t>Backlink chữ ký</a:t>
            </a:r>
            <a:endParaRPr/>
          </a:p>
          <a:p>
            <a:pPr marL="547688" lvl="1" indent="-273050" algn="just" rtl="0">
              <a:spcBef>
                <a:spcPts val="500"/>
              </a:spcBef>
              <a:spcAft>
                <a:spcPts val="0"/>
              </a:spcAft>
              <a:buSzPts val="2736"/>
              <a:buChar char="🞂"/>
            </a:pPr>
            <a:r>
              <a:rPr lang="en-US" sz="3600"/>
              <a:t>Backlink comment</a:t>
            </a:r>
            <a:endParaRPr/>
          </a:p>
          <a:p>
            <a:pPr marL="547688" lvl="1" indent="-273050" algn="just" rtl="0">
              <a:spcBef>
                <a:spcPts val="500"/>
              </a:spcBef>
              <a:spcAft>
                <a:spcPts val="0"/>
              </a:spcAft>
              <a:buSzPts val="2736"/>
              <a:buChar char="🞂"/>
            </a:pPr>
            <a:r>
              <a:rPr lang="en-US" sz="3600"/>
              <a:t>Backlink inbox</a:t>
            </a:r>
            <a:endParaRPr/>
          </a:p>
          <a:p>
            <a:pPr marL="547688" lvl="1" indent="-273050" algn="l" rtl="0">
              <a:spcBef>
                <a:spcPts val="500"/>
              </a:spcBef>
              <a:spcAft>
                <a:spcPts val="0"/>
              </a:spcAft>
              <a:buSzPts val="2736"/>
              <a:buChar char="🞂"/>
            </a:pPr>
            <a:r>
              <a:rPr lang="en-US" sz="3600"/>
              <a:t/>
            </a:r>
            <a:br>
              <a:rPr lang="en-US" sz="3600"/>
            </a:br>
            <a:endParaRPr sz="3600"/>
          </a:p>
        </p:txBody>
      </p:sp>
      <p:sp>
        <p:nvSpPr>
          <p:cNvPr id="1492" name="Google Shape;1492;p164"/>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163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1">
                                            <p:txEl>
                                              <p:pRg st="0" end="0"/>
                                            </p:txEl>
                                          </p:spTgt>
                                        </p:tgtEl>
                                        <p:attrNameLst>
                                          <p:attrName>style.visibility</p:attrName>
                                        </p:attrNameLst>
                                      </p:cBhvr>
                                      <p:to>
                                        <p:strVal val="visible"/>
                                      </p:to>
                                    </p:set>
                                    <p:animEffect transition="in" filter="fade">
                                      <p:cBhvr>
                                        <p:cTn id="7" dur="1000"/>
                                        <p:tgtEl>
                                          <p:spTgt spid="1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91">
                                            <p:txEl>
                                              <p:pRg st="1" end="1"/>
                                            </p:txEl>
                                          </p:spTgt>
                                        </p:tgtEl>
                                        <p:attrNameLst>
                                          <p:attrName>style.visibility</p:attrName>
                                        </p:attrNameLst>
                                      </p:cBhvr>
                                      <p:to>
                                        <p:strVal val="visible"/>
                                      </p:to>
                                    </p:set>
                                    <p:animEffect transition="in" filter="fade">
                                      <p:cBhvr>
                                        <p:cTn id="12" dur="1000"/>
                                        <p:tgtEl>
                                          <p:spTgt spid="14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91">
                                            <p:txEl>
                                              <p:pRg st="2" end="2"/>
                                            </p:txEl>
                                          </p:spTgt>
                                        </p:tgtEl>
                                        <p:attrNameLst>
                                          <p:attrName>style.visibility</p:attrName>
                                        </p:attrNameLst>
                                      </p:cBhvr>
                                      <p:to>
                                        <p:strVal val="visible"/>
                                      </p:to>
                                    </p:set>
                                    <p:animEffect transition="in" filter="fade">
                                      <p:cBhvr>
                                        <p:cTn id="17" dur="1000"/>
                                        <p:tgtEl>
                                          <p:spTgt spid="14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91">
                                            <p:txEl>
                                              <p:pRg st="3" end="3"/>
                                            </p:txEl>
                                          </p:spTgt>
                                        </p:tgtEl>
                                        <p:attrNameLst>
                                          <p:attrName>style.visibility</p:attrName>
                                        </p:attrNameLst>
                                      </p:cBhvr>
                                      <p:to>
                                        <p:strVal val="visible"/>
                                      </p:to>
                                    </p:set>
                                    <p:animEffect transition="in" filter="fade">
                                      <p:cBhvr>
                                        <p:cTn id="22" dur="1000"/>
                                        <p:tgtEl>
                                          <p:spTgt spid="14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91">
                                            <p:txEl>
                                              <p:pRg st="4" end="4"/>
                                            </p:txEl>
                                          </p:spTgt>
                                        </p:tgtEl>
                                        <p:attrNameLst>
                                          <p:attrName>style.visibility</p:attrName>
                                        </p:attrNameLst>
                                      </p:cBhvr>
                                      <p:to>
                                        <p:strVal val="visible"/>
                                      </p:to>
                                    </p:set>
                                    <p:animEffect transition="in" filter="fade">
                                      <p:cBhvr>
                                        <p:cTn id="27" dur="1000"/>
                                        <p:tgtEl>
                                          <p:spTgt spid="14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91">
                                            <p:txEl>
                                              <p:pRg st="5" end="5"/>
                                            </p:txEl>
                                          </p:spTgt>
                                        </p:tgtEl>
                                        <p:attrNameLst>
                                          <p:attrName>style.visibility</p:attrName>
                                        </p:attrNameLst>
                                      </p:cBhvr>
                                      <p:to>
                                        <p:strVal val="visible"/>
                                      </p:to>
                                    </p:set>
                                    <p:animEffect transition="in" filter="fade">
                                      <p:cBhvr>
                                        <p:cTn id="32" dur="1000"/>
                                        <p:tgtEl>
                                          <p:spTgt spid="14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91">
                                            <p:txEl>
                                              <p:pRg st="6" end="6"/>
                                            </p:txEl>
                                          </p:spTgt>
                                        </p:tgtEl>
                                        <p:attrNameLst>
                                          <p:attrName>style.visibility</p:attrName>
                                        </p:attrNameLst>
                                      </p:cBhvr>
                                      <p:to>
                                        <p:strVal val="visible"/>
                                      </p:to>
                                    </p:set>
                                    <p:animEffect transition="in" filter="fade">
                                      <p:cBhvr>
                                        <p:cTn id="37" dur="1000"/>
                                        <p:tgtEl>
                                          <p:spTgt spid="14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65"/>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XÂY DỰNG BACKLINK </a:t>
            </a:r>
            <a:endParaRPr/>
          </a:p>
        </p:txBody>
      </p:sp>
      <p:sp>
        <p:nvSpPr>
          <p:cNvPr id="1498" name="Google Shape;1498;p165"/>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3040"/>
              <a:buChar char="🞂"/>
            </a:pPr>
            <a:r>
              <a:rPr lang="en-US" sz="4000"/>
              <a:t>Một số dạng backlink cơ bản là:</a:t>
            </a:r>
            <a:endParaRPr/>
          </a:p>
          <a:p>
            <a:pPr marL="547688" lvl="1" indent="-273050" algn="just" rtl="0">
              <a:spcBef>
                <a:spcPts val="500"/>
              </a:spcBef>
              <a:spcAft>
                <a:spcPts val="0"/>
              </a:spcAft>
              <a:buSzPts val="2736"/>
              <a:buChar char="🞂"/>
            </a:pPr>
            <a:r>
              <a:rPr lang="en-US" sz="3600"/>
              <a:t>Backlink profile :Đặt địa chỉ trang web vào hồ sơ đăng ký mạng xã hội,blog</a:t>
            </a:r>
            <a:endParaRPr sz="3600"/>
          </a:p>
          <a:p>
            <a:pPr marL="547688" lvl="1" indent="-273050" algn="just" rtl="0">
              <a:spcBef>
                <a:spcPts val="500"/>
              </a:spcBef>
              <a:spcAft>
                <a:spcPts val="0"/>
              </a:spcAft>
              <a:buSzPts val="2736"/>
              <a:buChar char="🞂"/>
            </a:pPr>
            <a:r>
              <a:rPr lang="en-US" sz="3600"/>
              <a:t>Backlink nội dung :trong nội dung bài viết có link trỏ tới trang web, sử dụng anchor text là từ khóa muốn seo</a:t>
            </a:r>
            <a:endParaRPr sz="3600"/>
          </a:p>
          <a:p>
            <a:pPr marL="547688" lvl="1" indent="-99314" algn="just" rtl="0">
              <a:spcBef>
                <a:spcPts val="500"/>
              </a:spcBef>
              <a:spcAft>
                <a:spcPts val="0"/>
              </a:spcAft>
              <a:buSzPts val="2736"/>
              <a:buNone/>
            </a:pPr>
            <a:endParaRPr sz="3600"/>
          </a:p>
          <a:p>
            <a:pPr marL="547688" lvl="1" indent="-99314" algn="just" rtl="0">
              <a:spcBef>
                <a:spcPts val="500"/>
              </a:spcBef>
              <a:spcAft>
                <a:spcPts val="0"/>
              </a:spcAft>
              <a:buSzPts val="2736"/>
              <a:buNone/>
            </a:pPr>
            <a:endParaRPr sz="3600"/>
          </a:p>
          <a:p>
            <a:pPr marL="547688" lvl="1" indent="-99314" algn="just" rtl="0">
              <a:spcBef>
                <a:spcPts val="500"/>
              </a:spcBef>
              <a:spcAft>
                <a:spcPts val="0"/>
              </a:spcAft>
              <a:buSzPts val="2736"/>
              <a:buNone/>
            </a:pPr>
            <a:endParaRPr sz="3600"/>
          </a:p>
          <a:p>
            <a:pPr marL="547688" lvl="1" indent="-99314" algn="l" rtl="0">
              <a:spcBef>
                <a:spcPts val="500"/>
              </a:spcBef>
              <a:spcAft>
                <a:spcPts val="0"/>
              </a:spcAft>
              <a:buSzPts val="2736"/>
              <a:buNone/>
            </a:pPr>
            <a:endParaRPr sz="3600"/>
          </a:p>
        </p:txBody>
      </p:sp>
      <p:sp>
        <p:nvSpPr>
          <p:cNvPr id="1499" name="Google Shape;1499;p165"/>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164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8">
                                            <p:txEl>
                                              <p:pRg st="0" end="0"/>
                                            </p:txEl>
                                          </p:spTgt>
                                        </p:tgtEl>
                                        <p:attrNameLst>
                                          <p:attrName>style.visibility</p:attrName>
                                        </p:attrNameLst>
                                      </p:cBhvr>
                                      <p:to>
                                        <p:strVal val="visible"/>
                                      </p:to>
                                    </p:set>
                                    <p:animEffect transition="in" filter="fade">
                                      <p:cBhvr>
                                        <p:cTn id="7" dur="1000"/>
                                        <p:tgtEl>
                                          <p:spTgt spid="14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98">
                                            <p:txEl>
                                              <p:pRg st="1" end="1"/>
                                            </p:txEl>
                                          </p:spTgt>
                                        </p:tgtEl>
                                        <p:attrNameLst>
                                          <p:attrName>style.visibility</p:attrName>
                                        </p:attrNameLst>
                                      </p:cBhvr>
                                      <p:to>
                                        <p:strVal val="visible"/>
                                      </p:to>
                                    </p:set>
                                    <p:animEffect transition="in" filter="fade">
                                      <p:cBhvr>
                                        <p:cTn id="12" dur="1000"/>
                                        <p:tgtEl>
                                          <p:spTgt spid="14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98">
                                            <p:txEl>
                                              <p:pRg st="2" end="2"/>
                                            </p:txEl>
                                          </p:spTgt>
                                        </p:tgtEl>
                                        <p:attrNameLst>
                                          <p:attrName>style.visibility</p:attrName>
                                        </p:attrNameLst>
                                      </p:cBhvr>
                                      <p:to>
                                        <p:strVal val="visible"/>
                                      </p:to>
                                    </p:set>
                                    <p:animEffect transition="in" filter="fade">
                                      <p:cBhvr>
                                        <p:cTn id="17" dur="1000"/>
                                        <p:tgtEl>
                                          <p:spTgt spid="14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98">
                                            <p:txEl>
                                              <p:pRg st="3" end="3"/>
                                            </p:txEl>
                                          </p:spTgt>
                                        </p:tgtEl>
                                        <p:attrNameLst>
                                          <p:attrName>style.visibility</p:attrName>
                                        </p:attrNameLst>
                                      </p:cBhvr>
                                      <p:to>
                                        <p:strVal val="visible"/>
                                      </p:to>
                                    </p:set>
                                    <p:animEffect transition="in" filter="fade">
                                      <p:cBhvr>
                                        <p:cTn id="22" dur="1000"/>
                                        <p:tgtEl>
                                          <p:spTgt spid="14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98">
                                            <p:txEl>
                                              <p:pRg st="4" end="4"/>
                                            </p:txEl>
                                          </p:spTgt>
                                        </p:tgtEl>
                                        <p:attrNameLst>
                                          <p:attrName>style.visibility</p:attrName>
                                        </p:attrNameLst>
                                      </p:cBhvr>
                                      <p:to>
                                        <p:strVal val="visible"/>
                                      </p:to>
                                    </p:set>
                                    <p:animEffect transition="in" filter="fade">
                                      <p:cBhvr>
                                        <p:cTn id="27" dur="1000"/>
                                        <p:tgtEl>
                                          <p:spTgt spid="14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98">
                                            <p:txEl>
                                              <p:pRg st="5" end="5"/>
                                            </p:txEl>
                                          </p:spTgt>
                                        </p:tgtEl>
                                        <p:attrNameLst>
                                          <p:attrName>style.visibility</p:attrName>
                                        </p:attrNameLst>
                                      </p:cBhvr>
                                      <p:to>
                                        <p:strVal val="visible"/>
                                      </p:to>
                                    </p:set>
                                    <p:animEffect transition="in" filter="fade">
                                      <p:cBhvr>
                                        <p:cTn id="32" dur="1000"/>
                                        <p:tgtEl>
                                          <p:spTgt spid="14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98">
                                            <p:txEl>
                                              <p:pRg st="6" end="6"/>
                                            </p:txEl>
                                          </p:spTgt>
                                        </p:tgtEl>
                                        <p:attrNameLst>
                                          <p:attrName>style.visibility</p:attrName>
                                        </p:attrNameLst>
                                      </p:cBhvr>
                                      <p:to>
                                        <p:strVal val="visible"/>
                                      </p:to>
                                    </p:set>
                                    <p:animEffect transition="in" filter="fade">
                                      <p:cBhvr>
                                        <p:cTn id="37" dur="1000"/>
                                        <p:tgtEl>
                                          <p:spTgt spid="149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166"/>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XÂY DỰNG BACKLINK </a:t>
            </a:r>
            <a:endParaRPr/>
          </a:p>
        </p:txBody>
      </p:sp>
      <p:sp>
        <p:nvSpPr>
          <p:cNvPr id="1505" name="Google Shape;1505;p166"/>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3040"/>
              <a:buChar char="🞂"/>
            </a:pPr>
            <a:r>
              <a:rPr lang="en-US" sz="4000"/>
              <a:t>Một số dạng backlink cơ bản là:</a:t>
            </a:r>
            <a:endParaRPr/>
          </a:p>
          <a:p>
            <a:pPr marL="547688" lvl="1" indent="-273050" algn="just" rtl="0">
              <a:spcBef>
                <a:spcPts val="500"/>
              </a:spcBef>
              <a:spcAft>
                <a:spcPts val="0"/>
              </a:spcAft>
              <a:buSzPts val="2736"/>
              <a:buChar char="🞂"/>
            </a:pPr>
            <a:r>
              <a:rPr lang="en-US" sz="3600"/>
              <a:t>Backlink chữ ký :tạo chữ ký số trên các diễn đàn tham gia, trong chữ ký số tạo link trỏ đến bài viết seo</a:t>
            </a:r>
            <a:endParaRPr sz="3600"/>
          </a:p>
          <a:p>
            <a:pPr marL="547688" lvl="1" indent="-99314" algn="just" rtl="0">
              <a:spcBef>
                <a:spcPts val="500"/>
              </a:spcBef>
              <a:spcAft>
                <a:spcPts val="0"/>
              </a:spcAft>
              <a:buSzPts val="2736"/>
              <a:buNone/>
            </a:pPr>
            <a:endParaRPr sz="3600"/>
          </a:p>
          <a:p>
            <a:pPr marL="547688" lvl="1" indent="-99314" algn="just" rtl="0">
              <a:spcBef>
                <a:spcPts val="500"/>
              </a:spcBef>
              <a:spcAft>
                <a:spcPts val="0"/>
              </a:spcAft>
              <a:buSzPts val="2736"/>
              <a:buNone/>
            </a:pPr>
            <a:endParaRPr sz="3600"/>
          </a:p>
          <a:p>
            <a:pPr marL="547688" lvl="1" indent="-99314" algn="just" rtl="0">
              <a:spcBef>
                <a:spcPts val="500"/>
              </a:spcBef>
              <a:spcAft>
                <a:spcPts val="0"/>
              </a:spcAft>
              <a:buSzPts val="2736"/>
              <a:buNone/>
            </a:pPr>
            <a:endParaRPr sz="3600"/>
          </a:p>
          <a:p>
            <a:pPr marL="547688" lvl="1" indent="-99314" algn="l" rtl="0">
              <a:spcBef>
                <a:spcPts val="500"/>
              </a:spcBef>
              <a:spcAft>
                <a:spcPts val="0"/>
              </a:spcAft>
              <a:buSzPts val="2736"/>
              <a:buNone/>
            </a:pPr>
            <a:endParaRPr sz="3600"/>
          </a:p>
        </p:txBody>
      </p:sp>
      <p:sp>
        <p:nvSpPr>
          <p:cNvPr id="1506" name="Google Shape;1506;p166"/>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165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5">
                                            <p:txEl>
                                              <p:pRg st="0" end="0"/>
                                            </p:txEl>
                                          </p:spTgt>
                                        </p:tgtEl>
                                        <p:attrNameLst>
                                          <p:attrName>style.visibility</p:attrName>
                                        </p:attrNameLst>
                                      </p:cBhvr>
                                      <p:to>
                                        <p:strVal val="visible"/>
                                      </p:to>
                                    </p:set>
                                    <p:animEffect transition="in" filter="fade">
                                      <p:cBhvr>
                                        <p:cTn id="7" dur="1000"/>
                                        <p:tgtEl>
                                          <p:spTgt spid="15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05">
                                            <p:txEl>
                                              <p:pRg st="1" end="1"/>
                                            </p:txEl>
                                          </p:spTgt>
                                        </p:tgtEl>
                                        <p:attrNameLst>
                                          <p:attrName>style.visibility</p:attrName>
                                        </p:attrNameLst>
                                      </p:cBhvr>
                                      <p:to>
                                        <p:strVal val="visible"/>
                                      </p:to>
                                    </p:set>
                                    <p:animEffect transition="in" filter="fade">
                                      <p:cBhvr>
                                        <p:cTn id="12" dur="1000"/>
                                        <p:tgtEl>
                                          <p:spTgt spid="15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05">
                                            <p:txEl>
                                              <p:pRg st="2" end="2"/>
                                            </p:txEl>
                                          </p:spTgt>
                                        </p:tgtEl>
                                        <p:attrNameLst>
                                          <p:attrName>style.visibility</p:attrName>
                                        </p:attrNameLst>
                                      </p:cBhvr>
                                      <p:to>
                                        <p:strVal val="visible"/>
                                      </p:to>
                                    </p:set>
                                    <p:animEffect transition="in" filter="fade">
                                      <p:cBhvr>
                                        <p:cTn id="17" dur="1000"/>
                                        <p:tgtEl>
                                          <p:spTgt spid="150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05">
                                            <p:txEl>
                                              <p:pRg st="3" end="3"/>
                                            </p:txEl>
                                          </p:spTgt>
                                        </p:tgtEl>
                                        <p:attrNameLst>
                                          <p:attrName>style.visibility</p:attrName>
                                        </p:attrNameLst>
                                      </p:cBhvr>
                                      <p:to>
                                        <p:strVal val="visible"/>
                                      </p:to>
                                    </p:set>
                                    <p:animEffect transition="in" filter="fade">
                                      <p:cBhvr>
                                        <p:cTn id="22" dur="1000"/>
                                        <p:tgtEl>
                                          <p:spTgt spid="150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05">
                                            <p:txEl>
                                              <p:pRg st="4" end="4"/>
                                            </p:txEl>
                                          </p:spTgt>
                                        </p:tgtEl>
                                        <p:attrNameLst>
                                          <p:attrName>style.visibility</p:attrName>
                                        </p:attrNameLst>
                                      </p:cBhvr>
                                      <p:to>
                                        <p:strVal val="visible"/>
                                      </p:to>
                                    </p:set>
                                    <p:animEffect transition="in" filter="fade">
                                      <p:cBhvr>
                                        <p:cTn id="27" dur="1000"/>
                                        <p:tgtEl>
                                          <p:spTgt spid="150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05">
                                            <p:txEl>
                                              <p:pRg st="5" end="5"/>
                                            </p:txEl>
                                          </p:spTgt>
                                        </p:tgtEl>
                                        <p:attrNameLst>
                                          <p:attrName>style.visibility</p:attrName>
                                        </p:attrNameLst>
                                      </p:cBhvr>
                                      <p:to>
                                        <p:strVal val="visible"/>
                                      </p:to>
                                    </p:set>
                                    <p:animEffect transition="in" filter="fade">
                                      <p:cBhvr>
                                        <p:cTn id="32" dur="1000"/>
                                        <p:tgtEl>
                                          <p:spTgt spid="150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1" name="Google Shape;1511;p167"/>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XÂY DỰNG BACKLINK </a:t>
            </a:r>
            <a:endParaRPr/>
          </a:p>
        </p:txBody>
      </p:sp>
      <p:sp>
        <p:nvSpPr>
          <p:cNvPr id="1512" name="Google Shape;1512;p167"/>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3040"/>
              <a:buChar char="🞂"/>
            </a:pPr>
            <a:r>
              <a:rPr lang="en-US" sz="4000"/>
              <a:t>Một số dạng backlink cơ bản là:</a:t>
            </a:r>
            <a:endParaRPr/>
          </a:p>
          <a:p>
            <a:pPr marL="547688" lvl="1" indent="-273050" algn="just" rtl="0">
              <a:spcBef>
                <a:spcPts val="500"/>
              </a:spcBef>
              <a:spcAft>
                <a:spcPts val="0"/>
              </a:spcAft>
              <a:buSzPts val="2736"/>
              <a:buChar char="🞂"/>
            </a:pPr>
            <a:r>
              <a:rPr lang="en-US" sz="3600"/>
              <a:t>Backlink chữ ký :tạo chữ ký số trên các diễn đàn tham gia, trong chữ ký số tạo link trỏ đến bài viết seo</a:t>
            </a:r>
            <a:endParaRPr sz="3600"/>
          </a:p>
          <a:p>
            <a:pPr marL="547688" lvl="1" indent="-99314" algn="just" rtl="0">
              <a:spcBef>
                <a:spcPts val="500"/>
              </a:spcBef>
              <a:spcAft>
                <a:spcPts val="0"/>
              </a:spcAft>
              <a:buSzPts val="2736"/>
              <a:buNone/>
            </a:pPr>
            <a:endParaRPr sz="3600"/>
          </a:p>
          <a:p>
            <a:pPr marL="547688" lvl="1" indent="-99314" algn="just" rtl="0">
              <a:spcBef>
                <a:spcPts val="500"/>
              </a:spcBef>
              <a:spcAft>
                <a:spcPts val="0"/>
              </a:spcAft>
              <a:buSzPts val="2736"/>
              <a:buNone/>
            </a:pPr>
            <a:endParaRPr sz="3600"/>
          </a:p>
          <a:p>
            <a:pPr marL="547688" lvl="1" indent="-99314" algn="just" rtl="0">
              <a:spcBef>
                <a:spcPts val="500"/>
              </a:spcBef>
              <a:spcAft>
                <a:spcPts val="0"/>
              </a:spcAft>
              <a:buSzPts val="2736"/>
              <a:buNone/>
            </a:pPr>
            <a:endParaRPr sz="3600"/>
          </a:p>
          <a:p>
            <a:pPr marL="547688" lvl="1" indent="-99314" algn="l" rtl="0">
              <a:spcBef>
                <a:spcPts val="500"/>
              </a:spcBef>
              <a:spcAft>
                <a:spcPts val="0"/>
              </a:spcAft>
              <a:buSzPts val="2736"/>
              <a:buNone/>
            </a:pPr>
            <a:endParaRPr sz="3600"/>
          </a:p>
        </p:txBody>
      </p:sp>
      <p:sp>
        <p:nvSpPr>
          <p:cNvPr id="1513" name="Google Shape;1513;p167"/>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166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2">
                                            <p:txEl>
                                              <p:pRg st="0" end="0"/>
                                            </p:txEl>
                                          </p:spTgt>
                                        </p:tgtEl>
                                        <p:attrNameLst>
                                          <p:attrName>style.visibility</p:attrName>
                                        </p:attrNameLst>
                                      </p:cBhvr>
                                      <p:to>
                                        <p:strVal val="visible"/>
                                      </p:to>
                                    </p:set>
                                    <p:animEffect transition="in" filter="fade">
                                      <p:cBhvr>
                                        <p:cTn id="7" dur="1000"/>
                                        <p:tgtEl>
                                          <p:spTgt spid="15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12">
                                            <p:txEl>
                                              <p:pRg st="1" end="1"/>
                                            </p:txEl>
                                          </p:spTgt>
                                        </p:tgtEl>
                                        <p:attrNameLst>
                                          <p:attrName>style.visibility</p:attrName>
                                        </p:attrNameLst>
                                      </p:cBhvr>
                                      <p:to>
                                        <p:strVal val="visible"/>
                                      </p:to>
                                    </p:set>
                                    <p:animEffect transition="in" filter="fade">
                                      <p:cBhvr>
                                        <p:cTn id="12" dur="1000"/>
                                        <p:tgtEl>
                                          <p:spTgt spid="15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12">
                                            <p:txEl>
                                              <p:pRg st="2" end="2"/>
                                            </p:txEl>
                                          </p:spTgt>
                                        </p:tgtEl>
                                        <p:attrNameLst>
                                          <p:attrName>style.visibility</p:attrName>
                                        </p:attrNameLst>
                                      </p:cBhvr>
                                      <p:to>
                                        <p:strVal val="visible"/>
                                      </p:to>
                                    </p:set>
                                    <p:animEffect transition="in" filter="fade">
                                      <p:cBhvr>
                                        <p:cTn id="17" dur="1000"/>
                                        <p:tgtEl>
                                          <p:spTgt spid="15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12">
                                            <p:txEl>
                                              <p:pRg st="3" end="3"/>
                                            </p:txEl>
                                          </p:spTgt>
                                        </p:tgtEl>
                                        <p:attrNameLst>
                                          <p:attrName>style.visibility</p:attrName>
                                        </p:attrNameLst>
                                      </p:cBhvr>
                                      <p:to>
                                        <p:strVal val="visible"/>
                                      </p:to>
                                    </p:set>
                                    <p:animEffect transition="in" filter="fade">
                                      <p:cBhvr>
                                        <p:cTn id="22" dur="1000"/>
                                        <p:tgtEl>
                                          <p:spTgt spid="15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12">
                                            <p:txEl>
                                              <p:pRg st="4" end="4"/>
                                            </p:txEl>
                                          </p:spTgt>
                                        </p:tgtEl>
                                        <p:attrNameLst>
                                          <p:attrName>style.visibility</p:attrName>
                                        </p:attrNameLst>
                                      </p:cBhvr>
                                      <p:to>
                                        <p:strVal val="visible"/>
                                      </p:to>
                                    </p:set>
                                    <p:animEffect transition="in" filter="fade">
                                      <p:cBhvr>
                                        <p:cTn id="27" dur="1000"/>
                                        <p:tgtEl>
                                          <p:spTgt spid="15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12">
                                            <p:txEl>
                                              <p:pRg st="5" end="5"/>
                                            </p:txEl>
                                          </p:spTgt>
                                        </p:tgtEl>
                                        <p:attrNameLst>
                                          <p:attrName>style.visibility</p:attrName>
                                        </p:attrNameLst>
                                      </p:cBhvr>
                                      <p:to>
                                        <p:strVal val="visible"/>
                                      </p:to>
                                    </p:set>
                                    <p:animEffect transition="in" filter="fade">
                                      <p:cBhvr>
                                        <p:cTn id="32" dur="1000"/>
                                        <p:tgtEl>
                                          <p:spTgt spid="15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68"/>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XÂY DỰNG BACKLINK </a:t>
            </a:r>
            <a:endParaRPr/>
          </a:p>
        </p:txBody>
      </p:sp>
      <p:sp>
        <p:nvSpPr>
          <p:cNvPr id="1519" name="Google Shape;1519;p168"/>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3040"/>
              <a:buChar char="🞂"/>
            </a:pPr>
            <a:r>
              <a:rPr lang="en-US" sz="4000"/>
              <a:t>Một số dạng backlink cơ bản là:</a:t>
            </a:r>
            <a:endParaRPr/>
          </a:p>
          <a:p>
            <a:pPr marL="547688" lvl="1" indent="-273050" algn="just" rtl="0">
              <a:spcBef>
                <a:spcPts val="500"/>
              </a:spcBef>
              <a:spcAft>
                <a:spcPts val="0"/>
              </a:spcAft>
              <a:buSzPts val="2736"/>
              <a:buChar char="🞂"/>
            </a:pPr>
            <a:r>
              <a:rPr lang="en-US" sz="3600"/>
              <a:t>Backlink chữ ký :tạo chữ ký số trên các diễn đàn tham gia, trong chữ ký số tạo link trỏ đến bài viết seo</a:t>
            </a:r>
            <a:endParaRPr sz="3600"/>
          </a:p>
          <a:p>
            <a:pPr marL="547688" lvl="1" indent="-99314" algn="just" rtl="0">
              <a:spcBef>
                <a:spcPts val="500"/>
              </a:spcBef>
              <a:spcAft>
                <a:spcPts val="0"/>
              </a:spcAft>
              <a:buSzPts val="2736"/>
              <a:buNone/>
            </a:pPr>
            <a:endParaRPr sz="3600"/>
          </a:p>
          <a:p>
            <a:pPr marL="547688" lvl="1" indent="-99314" algn="just" rtl="0">
              <a:spcBef>
                <a:spcPts val="500"/>
              </a:spcBef>
              <a:spcAft>
                <a:spcPts val="0"/>
              </a:spcAft>
              <a:buSzPts val="2736"/>
              <a:buNone/>
            </a:pPr>
            <a:endParaRPr sz="3600"/>
          </a:p>
          <a:p>
            <a:pPr marL="547688" lvl="1" indent="-99314" algn="just" rtl="0">
              <a:spcBef>
                <a:spcPts val="500"/>
              </a:spcBef>
              <a:spcAft>
                <a:spcPts val="0"/>
              </a:spcAft>
              <a:buSzPts val="2736"/>
              <a:buNone/>
            </a:pPr>
            <a:endParaRPr sz="3600"/>
          </a:p>
          <a:p>
            <a:pPr marL="547688" lvl="1" indent="-99314" algn="l" rtl="0">
              <a:spcBef>
                <a:spcPts val="500"/>
              </a:spcBef>
              <a:spcAft>
                <a:spcPts val="0"/>
              </a:spcAft>
              <a:buSzPts val="2736"/>
              <a:buNone/>
            </a:pPr>
            <a:endParaRPr sz="3600"/>
          </a:p>
        </p:txBody>
      </p:sp>
      <p:sp>
        <p:nvSpPr>
          <p:cNvPr id="1520" name="Google Shape;1520;p168"/>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167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9">
                                            <p:txEl>
                                              <p:pRg st="0" end="0"/>
                                            </p:txEl>
                                          </p:spTgt>
                                        </p:tgtEl>
                                        <p:attrNameLst>
                                          <p:attrName>style.visibility</p:attrName>
                                        </p:attrNameLst>
                                      </p:cBhvr>
                                      <p:to>
                                        <p:strVal val="visible"/>
                                      </p:to>
                                    </p:set>
                                    <p:animEffect transition="in" filter="fade">
                                      <p:cBhvr>
                                        <p:cTn id="7" dur="1000"/>
                                        <p:tgtEl>
                                          <p:spTgt spid="15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19">
                                            <p:txEl>
                                              <p:pRg st="1" end="1"/>
                                            </p:txEl>
                                          </p:spTgt>
                                        </p:tgtEl>
                                        <p:attrNameLst>
                                          <p:attrName>style.visibility</p:attrName>
                                        </p:attrNameLst>
                                      </p:cBhvr>
                                      <p:to>
                                        <p:strVal val="visible"/>
                                      </p:to>
                                    </p:set>
                                    <p:animEffect transition="in" filter="fade">
                                      <p:cBhvr>
                                        <p:cTn id="12" dur="1000"/>
                                        <p:tgtEl>
                                          <p:spTgt spid="15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19">
                                            <p:txEl>
                                              <p:pRg st="2" end="2"/>
                                            </p:txEl>
                                          </p:spTgt>
                                        </p:tgtEl>
                                        <p:attrNameLst>
                                          <p:attrName>style.visibility</p:attrName>
                                        </p:attrNameLst>
                                      </p:cBhvr>
                                      <p:to>
                                        <p:strVal val="visible"/>
                                      </p:to>
                                    </p:set>
                                    <p:animEffect transition="in" filter="fade">
                                      <p:cBhvr>
                                        <p:cTn id="17" dur="1000"/>
                                        <p:tgtEl>
                                          <p:spTgt spid="15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19">
                                            <p:txEl>
                                              <p:pRg st="3" end="3"/>
                                            </p:txEl>
                                          </p:spTgt>
                                        </p:tgtEl>
                                        <p:attrNameLst>
                                          <p:attrName>style.visibility</p:attrName>
                                        </p:attrNameLst>
                                      </p:cBhvr>
                                      <p:to>
                                        <p:strVal val="visible"/>
                                      </p:to>
                                    </p:set>
                                    <p:animEffect transition="in" filter="fade">
                                      <p:cBhvr>
                                        <p:cTn id="22" dur="1000"/>
                                        <p:tgtEl>
                                          <p:spTgt spid="15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19">
                                            <p:txEl>
                                              <p:pRg st="4" end="4"/>
                                            </p:txEl>
                                          </p:spTgt>
                                        </p:tgtEl>
                                        <p:attrNameLst>
                                          <p:attrName>style.visibility</p:attrName>
                                        </p:attrNameLst>
                                      </p:cBhvr>
                                      <p:to>
                                        <p:strVal val="visible"/>
                                      </p:to>
                                    </p:set>
                                    <p:animEffect transition="in" filter="fade">
                                      <p:cBhvr>
                                        <p:cTn id="27" dur="1000"/>
                                        <p:tgtEl>
                                          <p:spTgt spid="15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19">
                                            <p:txEl>
                                              <p:pRg st="5" end="5"/>
                                            </p:txEl>
                                          </p:spTgt>
                                        </p:tgtEl>
                                        <p:attrNameLst>
                                          <p:attrName>style.visibility</p:attrName>
                                        </p:attrNameLst>
                                      </p:cBhvr>
                                      <p:to>
                                        <p:strVal val="visible"/>
                                      </p:to>
                                    </p:set>
                                    <p:animEffect transition="in" filter="fade">
                                      <p:cBhvr>
                                        <p:cTn id="32" dur="1000"/>
                                        <p:tgtEl>
                                          <p:spTgt spid="15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169"/>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solidFill>
                  <a:srgbClr val="FF0000"/>
                </a:solidFill>
              </a:rPr>
              <a:t>Các mô hình xây dựng backlink</a:t>
            </a:r>
            <a:r>
              <a:rPr lang="en-US" sz="3600">
                <a:solidFill>
                  <a:srgbClr val="FF0000"/>
                </a:solidFill>
              </a:rPr>
              <a:t> </a:t>
            </a:r>
            <a:br>
              <a:rPr lang="en-US" sz="3600">
                <a:solidFill>
                  <a:srgbClr val="FF0000"/>
                </a:solidFill>
              </a:rPr>
            </a:br>
            <a:endParaRPr/>
          </a:p>
        </p:txBody>
      </p:sp>
      <p:sp>
        <p:nvSpPr>
          <p:cNvPr id="1526" name="Google Shape;1526;p169"/>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547688" lvl="1" indent="-273050" algn="l" rtl="0">
              <a:spcBef>
                <a:spcPts val="0"/>
              </a:spcBef>
              <a:spcAft>
                <a:spcPts val="0"/>
              </a:spcAft>
              <a:buSzPts val="2736"/>
              <a:buChar char="🞂"/>
            </a:pPr>
            <a:r>
              <a:rPr lang="en-US" sz="3600" b="1"/>
              <a:t>Mô Hình Link Wheel (Liên kết bánh xe)</a:t>
            </a:r>
            <a:r>
              <a:rPr lang="en-US" sz="3600"/>
              <a:t> </a:t>
            </a:r>
            <a:br>
              <a:rPr lang="en-US" sz="3600"/>
            </a:br>
            <a:endParaRPr sz="3600"/>
          </a:p>
          <a:p>
            <a:pPr marL="547688" lvl="1" indent="-99314" algn="l" rtl="0">
              <a:spcBef>
                <a:spcPts val="500"/>
              </a:spcBef>
              <a:spcAft>
                <a:spcPts val="0"/>
              </a:spcAft>
              <a:buSzPts val="2736"/>
              <a:buNone/>
            </a:pPr>
            <a:endParaRPr sz="3600"/>
          </a:p>
        </p:txBody>
      </p:sp>
      <p:sp>
        <p:nvSpPr>
          <p:cNvPr id="1527" name="Google Shape;1527;p169"/>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168</a:t>
            </a:fld>
            <a:endParaRPr/>
          </a:p>
        </p:txBody>
      </p:sp>
      <p:pic>
        <p:nvPicPr>
          <p:cNvPr id="1528" name="Google Shape;1528;p169"/>
          <p:cNvPicPr preferRelativeResize="0"/>
          <p:nvPr/>
        </p:nvPicPr>
        <p:blipFill rotWithShape="1">
          <a:blip r:embed="rId3">
            <a:alphaModFix/>
          </a:blip>
          <a:srcRect/>
          <a:stretch/>
        </p:blipFill>
        <p:spPr>
          <a:xfrm>
            <a:off x="1828800" y="1828800"/>
            <a:ext cx="6629400" cy="465772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170"/>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solidFill>
                  <a:srgbClr val="FF0000"/>
                </a:solidFill>
              </a:rPr>
              <a:t>Các mô hình xây dựng backlink</a:t>
            </a:r>
            <a:r>
              <a:rPr lang="en-US" sz="3600">
                <a:solidFill>
                  <a:srgbClr val="FF0000"/>
                </a:solidFill>
              </a:rPr>
              <a:t> </a:t>
            </a:r>
            <a:br>
              <a:rPr lang="en-US" sz="3600">
                <a:solidFill>
                  <a:srgbClr val="FF0000"/>
                </a:solidFill>
              </a:rPr>
            </a:br>
            <a:endParaRPr/>
          </a:p>
        </p:txBody>
      </p:sp>
      <p:sp>
        <p:nvSpPr>
          <p:cNvPr id="1535" name="Google Shape;1535;p170"/>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547688" lvl="1" indent="-273050" algn="l" rtl="0">
              <a:spcBef>
                <a:spcPts val="0"/>
              </a:spcBef>
              <a:spcAft>
                <a:spcPts val="0"/>
              </a:spcAft>
              <a:buSzPts val="2736"/>
              <a:buChar char="🞂"/>
            </a:pPr>
            <a:r>
              <a:rPr lang="en-US" sz="3600" b="1"/>
              <a:t>Mô Hình Link Wheel (Liên kết bánh xe)</a:t>
            </a:r>
            <a:endParaRPr/>
          </a:p>
          <a:p>
            <a:pPr marL="547688" lvl="1" indent="-273050" algn="l" rtl="0">
              <a:spcBef>
                <a:spcPts val="500"/>
              </a:spcBef>
              <a:spcAft>
                <a:spcPts val="0"/>
              </a:spcAft>
              <a:buSzPts val="2736"/>
              <a:buChar char="🞂"/>
            </a:pPr>
            <a:r>
              <a:rPr lang="en-US" sz="3600" b="1"/>
              <a:t>Ưu điểm:</a:t>
            </a:r>
            <a:br>
              <a:rPr lang="en-US" sz="3600" b="1"/>
            </a:br>
            <a:r>
              <a:rPr lang="en-US" sz="3600"/>
              <a:t>- Tạo được link từ nhiều domain khác nhau.</a:t>
            </a:r>
            <a:br>
              <a:rPr lang="en-US" sz="3600"/>
            </a:br>
            <a:r>
              <a:rPr lang="en-US" sz="3600"/>
              <a:t>- Cùng chủ đề.</a:t>
            </a:r>
            <a:br>
              <a:rPr lang="en-US" sz="3600"/>
            </a:br>
            <a:r>
              <a:rPr lang="en-US" sz="3600"/>
              <a:t>- Nội dung duy nhất.</a:t>
            </a:r>
            <a:br>
              <a:rPr lang="en-US" sz="3600"/>
            </a:br>
            <a:r>
              <a:rPr lang="en-US" sz="3600"/>
              <a:t>- Link được bảo đảm lâu dài.</a:t>
            </a:r>
            <a:br>
              <a:rPr lang="en-US" sz="3600"/>
            </a:br>
            <a:r>
              <a:rPr lang="en-US" sz="3600"/>
              <a:t>- Không có Outbound link </a:t>
            </a:r>
            <a:br>
              <a:rPr lang="en-US" sz="3600"/>
            </a:br>
            <a:r>
              <a:rPr lang="en-US" sz="3600"/>
              <a:t> </a:t>
            </a:r>
            <a:br>
              <a:rPr lang="en-US" sz="3600"/>
            </a:br>
            <a:endParaRPr sz="3600"/>
          </a:p>
          <a:p>
            <a:pPr marL="547688" lvl="1" indent="-99314" algn="l" rtl="0">
              <a:spcBef>
                <a:spcPts val="500"/>
              </a:spcBef>
              <a:spcAft>
                <a:spcPts val="0"/>
              </a:spcAft>
              <a:buSzPts val="2736"/>
              <a:buNone/>
            </a:pPr>
            <a:endParaRPr sz="3600"/>
          </a:p>
        </p:txBody>
      </p:sp>
      <p:sp>
        <p:nvSpPr>
          <p:cNvPr id="1536" name="Google Shape;1536;p170"/>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169</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8"/>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Search Engine Optimization –SEO </a:t>
            </a:r>
            <a:endParaRPr>
              <a:latin typeface="Arial"/>
              <a:ea typeface="Arial"/>
              <a:cs typeface="Arial"/>
              <a:sym typeface="Arial"/>
            </a:endParaRPr>
          </a:p>
        </p:txBody>
      </p:sp>
      <p:sp>
        <p:nvSpPr>
          <p:cNvPr id="223" name="Google Shape;223;p18"/>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17</a:t>
            </a:fld>
            <a:endParaRPr sz="1400">
              <a:solidFill>
                <a:schemeClr val="dk2"/>
              </a:solidFill>
              <a:latin typeface="Gill Sans"/>
              <a:ea typeface="Gill Sans"/>
              <a:cs typeface="Gill Sans"/>
              <a:sym typeface="Gill Sans"/>
            </a:endParaRPr>
          </a:p>
        </p:txBody>
      </p:sp>
      <p:sp>
        <p:nvSpPr>
          <p:cNvPr id="224" name="Google Shape;224;p18"/>
          <p:cNvSpPr/>
          <p:nvPr/>
        </p:nvSpPr>
        <p:spPr>
          <a:xfrm>
            <a:off x="7086600" y="1219200"/>
            <a:ext cx="1524000" cy="76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5" name="Google Shape;225;p18"/>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SzPts val="2128"/>
              <a:buNone/>
            </a:pPr>
            <a:r>
              <a:rPr lang="en-US" b="1"/>
              <a:t>Loại hình SEO</a:t>
            </a:r>
            <a:endParaRPr/>
          </a:p>
          <a:p>
            <a:pPr marL="0" lvl="0" indent="0" algn="just" rtl="0">
              <a:spcBef>
                <a:spcPts val="600"/>
              </a:spcBef>
              <a:spcAft>
                <a:spcPts val="0"/>
              </a:spcAft>
              <a:buSzPts val="2128"/>
              <a:buNone/>
            </a:pPr>
            <a:endParaRPr/>
          </a:p>
        </p:txBody>
      </p:sp>
      <p:pic>
        <p:nvPicPr>
          <p:cNvPr id="226" name="Google Shape;226;p18"/>
          <p:cNvPicPr preferRelativeResize="0"/>
          <p:nvPr/>
        </p:nvPicPr>
        <p:blipFill rotWithShape="1">
          <a:blip r:embed="rId3">
            <a:alphaModFix/>
          </a:blip>
          <a:srcRect/>
          <a:stretch/>
        </p:blipFill>
        <p:spPr>
          <a:xfrm>
            <a:off x="990600" y="1752600"/>
            <a:ext cx="6994358" cy="466290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71"/>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solidFill>
                  <a:srgbClr val="FF0000"/>
                </a:solidFill>
              </a:rPr>
              <a:t>Các mô hình xây dựng backlink</a:t>
            </a:r>
            <a:r>
              <a:rPr lang="en-US" sz="3600">
                <a:solidFill>
                  <a:srgbClr val="FF0000"/>
                </a:solidFill>
              </a:rPr>
              <a:t> </a:t>
            </a:r>
            <a:br>
              <a:rPr lang="en-US" sz="3600">
                <a:solidFill>
                  <a:srgbClr val="FF0000"/>
                </a:solidFill>
              </a:rPr>
            </a:br>
            <a:endParaRPr/>
          </a:p>
        </p:txBody>
      </p:sp>
      <p:sp>
        <p:nvSpPr>
          <p:cNvPr id="1543" name="Google Shape;1543;p171"/>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547688" lvl="1" indent="-273050" algn="l" rtl="0">
              <a:spcBef>
                <a:spcPts val="0"/>
              </a:spcBef>
              <a:spcAft>
                <a:spcPts val="0"/>
              </a:spcAft>
              <a:buSzPts val="2736"/>
              <a:buChar char="🞂"/>
            </a:pPr>
            <a:r>
              <a:rPr lang="en-US" sz="3600" b="1"/>
              <a:t>Mô Hình Link Wheel (Liên kết bánh xe)</a:t>
            </a:r>
            <a:endParaRPr/>
          </a:p>
          <a:p>
            <a:pPr marL="547688" lvl="1" indent="-273050" algn="l" rtl="0">
              <a:spcBef>
                <a:spcPts val="500"/>
              </a:spcBef>
              <a:spcAft>
                <a:spcPts val="0"/>
              </a:spcAft>
              <a:buSzPts val="2736"/>
              <a:buChar char="🞂"/>
            </a:pPr>
            <a:r>
              <a:rPr lang="en-US" sz="3600" b="1"/>
              <a:t>Nhược điểm:</a:t>
            </a:r>
            <a:br>
              <a:rPr lang="en-US" sz="3600" b="1"/>
            </a:br>
            <a:r>
              <a:rPr lang="en-US" sz="3600"/>
              <a:t>- Thời gian xây dựng link lâu dài.</a:t>
            </a:r>
            <a:br>
              <a:rPr lang="en-US" sz="3600"/>
            </a:br>
            <a:r>
              <a:rPr lang="en-US" sz="3600"/>
              <a:t>- Chi phí cao, đầu tư bài viết chất lượng. </a:t>
            </a:r>
            <a:br>
              <a:rPr lang="en-US" sz="3600"/>
            </a:br>
            <a:r>
              <a:rPr lang="en-US" sz="3600"/>
              <a:t/>
            </a:r>
            <a:br>
              <a:rPr lang="en-US" sz="3600"/>
            </a:br>
            <a:r>
              <a:rPr lang="en-US" sz="3600"/>
              <a:t> </a:t>
            </a:r>
            <a:br>
              <a:rPr lang="en-US" sz="3600"/>
            </a:br>
            <a:endParaRPr sz="3600"/>
          </a:p>
          <a:p>
            <a:pPr marL="547688" lvl="1" indent="-99314" algn="l" rtl="0">
              <a:spcBef>
                <a:spcPts val="500"/>
              </a:spcBef>
              <a:spcAft>
                <a:spcPts val="0"/>
              </a:spcAft>
              <a:buSzPts val="2736"/>
              <a:buNone/>
            </a:pPr>
            <a:endParaRPr sz="3600"/>
          </a:p>
        </p:txBody>
      </p:sp>
      <p:sp>
        <p:nvSpPr>
          <p:cNvPr id="1544" name="Google Shape;1544;p171"/>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170</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172"/>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solidFill>
                  <a:srgbClr val="FF0000"/>
                </a:solidFill>
              </a:rPr>
              <a:t>Các mô hình xây dựng backlink</a:t>
            </a:r>
            <a:r>
              <a:rPr lang="en-US" sz="3600">
                <a:solidFill>
                  <a:srgbClr val="FF0000"/>
                </a:solidFill>
              </a:rPr>
              <a:t> </a:t>
            </a:r>
            <a:br>
              <a:rPr lang="en-US" sz="3600">
                <a:solidFill>
                  <a:srgbClr val="FF0000"/>
                </a:solidFill>
              </a:rPr>
            </a:br>
            <a:endParaRPr/>
          </a:p>
        </p:txBody>
      </p:sp>
      <p:sp>
        <p:nvSpPr>
          <p:cNvPr id="1551" name="Google Shape;1551;p172"/>
          <p:cNvSpPr txBox="1">
            <a:spLocks noGrp="1"/>
          </p:cNvSpPr>
          <p:nvPr>
            <p:ph type="body" idx="1"/>
          </p:nvPr>
        </p:nvSpPr>
        <p:spPr>
          <a:xfrm>
            <a:off x="0" y="1219200"/>
            <a:ext cx="9144000" cy="4937760"/>
          </a:xfrm>
          <a:prstGeom prst="rect">
            <a:avLst/>
          </a:prstGeom>
          <a:noFill/>
          <a:ln>
            <a:noFill/>
          </a:ln>
        </p:spPr>
        <p:txBody>
          <a:bodyPr spcFirstLastPara="1" wrap="square" lIns="91425" tIns="45700" rIns="91425" bIns="45700" anchor="t" anchorCtr="0">
            <a:noAutofit/>
          </a:bodyPr>
          <a:lstStyle/>
          <a:p>
            <a:pPr marL="547688" lvl="1" indent="-273050" algn="l" rtl="0">
              <a:spcBef>
                <a:spcPts val="0"/>
              </a:spcBef>
              <a:spcAft>
                <a:spcPts val="0"/>
              </a:spcAft>
              <a:buSzPts val="2736"/>
              <a:buChar char="🞂"/>
            </a:pPr>
            <a:r>
              <a:rPr lang="en-US" sz="3600" b="1"/>
              <a:t>Mô Hình Link Pyramid (Kim Tự Tháp)</a:t>
            </a:r>
            <a:endParaRPr sz="3600"/>
          </a:p>
          <a:p>
            <a:pPr marL="547688" lvl="1" indent="-273050" algn="l" rtl="0">
              <a:spcBef>
                <a:spcPts val="500"/>
              </a:spcBef>
              <a:spcAft>
                <a:spcPts val="0"/>
              </a:spcAft>
              <a:buSzPts val="2736"/>
              <a:buChar char="🞂"/>
            </a:pPr>
            <a:r>
              <a:rPr lang="en-US" sz="3600"/>
              <a:t> Với bản cập nhật Penguin mới nhất thì những mô hình xây dựng link Wheel truyền thống đang đối mặt với nhiều rủi ro</a:t>
            </a:r>
            <a:endParaRPr sz="3600"/>
          </a:p>
          <a:p>
            <a:pPr marL="547688" lvl="1" indent="-273050" algn="l" rtl="0">
              <a:spcBef>
                <a:spcPts val="500"/>
              </a:spcBef>
              <a:spcAft>
                <a:spcPts val="0"/>
              </a:spcAft>
              <a:buSzPts val="2736"/>
              <a:buChar char="🞂"/>
            </a:pPr>
            <a:r>
              <a:rPr lang="en-US" sz="3600"/>
              <a:t>Cách thức sử dụng link vòng tròn bao vây đổ về website nếu làm không chuẩn</a:t>
            </a:r>
            <a:br>
              <a:rPr lang="en-US" sz="3600"/>
            </a:br>
            <a:r>
              <a:rPr lang="en-US" sz="3600"/>
              <a:t>mực sẽ dễ bị google nhìn nhận là spam link về website. </a:t>
            </a:r>
            <a:br>
              <a:rPr lang="en-US" sz="3600"/>
            </a:br>
            <a:r>
              <a:rPr lang="en-US" sz="3600"/>
              <a:t> </a:t>
            </a:r>
            <a:br>
              <a:rPr lang="en-US" sz="3600"/>
            </a:br>
            <a:endParaRPr sz="3600"/>
          </a:p>
          <a:p>
            <a:pPr marL="547688" lvl="1" indent="-99314" algn="l" rtl="0">
              <a:spcBef>
                <a:spcPts val="500"/>
              </a:spcBef>
              <a:spcAft>
                <a:spcPts val="0"/>
              </a:spcAft>
              <a:buSzPts val="2736"/>
              <a:buNone/>
            </a:pPr>
            <a:endParaRPr sz="3600"/>
          </a:p>
        </p:txBody>
      </p:sp>
      <p:sp>
        <p:nvSpPr>
          <p:cNvPr id="1552" name="Google Shape;1552;p17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171</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173"/>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solidFill>
                  <a:srgbClr val="FF0000"/>
                </a:solidFill>
              </a:rPr>
              <a:t>Các mô hình xây dựng backlink</a:t>
            </a:r>
            <a:r>
              <a:rPr lang="en-US" sz="3600">
                <a:solidFill>
                  <a:srgbClr val="FF0000"/>
                </a:solidFill>
              </a:rPr>
              <a:t> </a:t>
            </a:r>
            <a:br>
              <a:rPr lang="en-US" sz="3600">
                <a:solidFill>
                  <a:srgbClr val="FF0000"/>
                </a:solidFill>
              </a:rPr>
            </a:br>
            <a:endParaRPr/>
          </a:p>
        </p:txBody>
      </p:sp>
      <p:sp>
        <p:nvSpPr>
          <p:cNvPr id="1559" name="Google Shape;1559;p173"/>
          <p:cNvSpPr txBox="1">
            <a:spLocks noGrp="1"/>
          </p:cNvSpPr>
          <p:nvPr>
            <p:ph type="body" idx="1"/>
          </p:nvPr>
        </p:nvSpPr>
        <p:spPr>
          <a:xfrm>
            <a:off x="0" y="1219200"/>
            <a:ext cx="9144000" cy="4937760"/>
          </a:xfrm>
          <a:prstGeom prst="rect">
            <a:avLst/>
          </a:prstGeom>
          <a:noFill/>
          <a:ln>
            <a:noFill/>
          </a:ln>
        </p:spPr>
        <p:txBody>
          <a:bodyPr spcFirstLastPara="1" wrap="square" lIns="91425" tIns="45700" rIns="91425" bIns="45700" anchor="t" anchorCtr="0">
            <a:noAutofit/>
          </a:bodyPr>
          <a:lstStyle/>
          <a:p>
            <a:pPr marL="547688" lvl="1" indent="-273050" algn="l" rtl="0">
              <a:spcBef>
                <a:spcPts val="0"/>
              </a:spcBef>
              <a:spcAft>
                <a:spcPts val="0"/>
              </a:spcAft>
              <a:buSzPts val="2736"/>
              <a:buChar char="🞂"/>
            </a:pPr>
            <a:r>
              <a:rPr lang="en-US" sz="3600" b="1"/>
              <a:t>Mô Hình Link Pyramid (Kim Tự Tháp)</a:t>
            </a:r>
            <a:endParaRPr sz="3600"/>
          </a:p>
          <a:p>
            <a:pPr marL="547688" lvl="1" indent="-273050" algn="l" rtl="0">
              <a:spcBef>
                <a:spcPts val="500"/>
              </a:spcBef>
              <a:spcAft>
                <a:spcPts val="0"/>
              </a:spcAft>
              <a:buSzPts val="2736"/>
              <a:buChar char="🞂"/>
            </a:pPr>
            <a:r>
              <a:rPr lang="en-US" sz="3600"/>
              <a:t> Lượng link quá nhiều đổ về hoặc đổ về thất thường đều không tốt cho site. </a:t>
            </a:r>
            <a:br>
              <a:rPr lang="en-US" sz="3600"/>
            </a:br>
            <a:r>
              <a:rPr lang="en-US" sz="3600"/>
              <a:t/>
            </a:r>
            <a:br>
              <a:rPr lang="en-US" sz="3600"/>
            </a:br>
            <a:r>
              <a:rPr lang="en-US" sz="3600"/>
              <a:t> </a:t>
            </a:r>
            <a:br>
              <a:rPr lang="en-US" sz="3600"/>
            </a:br>
            <a:endParaRPr sz="3600"/>
          </a:p>
          <a:p>
            <a:pPr marL="547688" lvl="1" indent="-99314" algn="l" rtl="0">
              <a:spcBef>
                <a:spcPts val="500"/>
              </a:spcBef>
              <a:spcAft>
                <a:spcPts val="0"/>
              </a:spcAft>
              <a:buSzPts val="2736"/>
              <a:buNone/>
            </a:pPr>
            <a:endParaRPr sz="3600"/>
          </a:p>
        </p:txBody>
      </p:sp>
      <p:sp>
        <p:nvSpPr>
          <p:cNvPr id="1560" name="Google Shape;1560;p173"/>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172</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174"/>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solidFill>
                  <a:srgbClr val="FF0000"/>
                </a:solidFill>
              </a:rPr>
              <a:t>Các mô hình xây dựng backlink</a:t>
            </a:r>
            <a:r>
              <a:rPr lang="en-US" sz="3600">
                <a:solidFill>
                  <a:srgbClr val="FF0000"/>
                </a:solidFill>
              </a:rPr>
              <a:t> </a:t>
            </a:r>
            <a:br>
              <a:rPr lang="en-US" sz="3600">
                <a:solidFill>
                  <a:srgbClr val="FF0000"/>
                </a:solidFill>
              </a:rPr>
            </a:br>
            <a:endParaRPr/>
          </a:p>
        </p:txBody>
      </p:sp>
      <p:sp>
        <p:nvSpPr>
          <p:cNvPr id="1567" name="Google Shape;1567;p174"/>
          <p:cNvSpPr txBox="1">
            <a:spLocks noGrp="1"/>
          </p:cNvSpPr>
          <p:nvPr>
            <p:ph type="body" idx="1"/>
          </p:nvPr>
        </p:nvSpPr>
        <p:spPr>
          <a:xfrm>
            <a:off x="0" y="1219200"/>
            <a:ext cx="9144000" cy="4937760"/>
          </a:xfrm>
          <a:prstGeom prst="rect">
            <a:avLst/>
          </a:prstGeom>
          <a:noFill/>
          <a:ln>
            <a:noFill/>
          </a:ln>
        </p:spPr>
        <p:txBody>
          <a:bodyPr spcFirstLastPara="1" wrap="square" lIns="91425" tIns="45700" rIns="91425" bIns="45700" anchor="t" anchorCtr="0">
            <a:noAutofit/>
          </a:bodyPr>
          <a:lstStyle/>
          <a:p>
            <a:pPr marL="547688" lvl="1" indent="-273050" algn="l" rtl="0">
              <a:spcBef>
                <a:spcPts val="0"/>
              </a:spcBef>
              <a:spcAft>
                <a:spcPts val="0"/>
              </a:spcAft>
              <a:buSzPts val="2736"/>
              <a:buChar char="🞂"/>
            </a:pPr>
            <a:r>
              <a:rPr lang="en-US" sz="3600" b="1"/>
              <a:t>Mô Hình Link Pyramid (Kim Tự Tháp)</a:t>
            </a:r>
            <a:endParaRPr sz="3600"/>
          </a:p>
          <a:p>
            <a:pPr marL="274638" lvl="1" indent="0" algn="l" rtl="0">
              <a:spcBef>
                <a:spcPts val="500"/>
              </a:spcBef>
              <a:spcAft>
                <a:spcPts val="0"/>
              </a:spcAft>
              <a:buSzPts val="2736"/>
              <a:buNone/>
            </a:pPr>
            <a:r>
              <a:rPr lang="en-US" sz="3600"/>
              <a:t>. </a:t>
            </a:r>
            <a:br>
              <a:rPr lang="en-US" sz="3600"/>
            </a:br>
            <a:r>
              <a:rPr lang="en-US" sz="3600"/>
              <a:t/>
            </a:r>
            <a:br>
              <a:rPr lang="en-US" sz="3600"/>
            </a:br>
            <a:r>
              <a:rPr lang="en-US" sz="3600"/>
              <a:t> </a:t>
            </a:r>
            <a:br>
              <a:rPr lang="en-US" sz="3600"/>
            </a:br>
            <a:endParaRPr sz="3600"/>
          </a:p>
          <a:p>
            <a:pPr marL="547688" lvl="1" indent="-99314" algn="l" rtl="0">
              <a:spcBef>
                <a:spcPts val="500"/>
              </a:spcBef>
              <a:spcAft>
                <a:spcPts val="0"/>
              </a:spcAft>
              <a:buSzPts val="2736"/>
              <a:buNone/>
            </a:pPr>
            <a:endParaRPr sz="3600"/>
          </a:p>
        </p:txBody>
      </p:sp>
      <p:sp>
        <p:nvSpPr>
          <p:cNvPr id="1568" name="Google Shape;1568;p174"/>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173</a:t>
            </a:fld>
            <a:endParaRPr/>
          </a:p>
        </p:txBody>
      </p:sp>
      <p:pic>
        <p:nvPicPr>
          <p:cNvPr id="1569" name="Google Shape;1569;p174"/>
          <p:cNvPicPr preferRelativeResize="0"/>
          <p:nvPr/>
        </p:nvPicPr>
        <p:blipFill rotWithShape="1">
          <a:blip r:embed="rId3">
            <a:alphaModFix/>
          </a:blip>
          <a:srcRect/>
          <a:stretch/>
        </p:blipFill>
        <p:spPr>
          <a:xfrm>
            <a:off x="1824148" y="2286000"/>
            <a:ext cx="5467350" cy="325755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p175"/>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solidFill>
                  <a:srgbClr val="FF0000"/>
                </a:solidFill>
              </a:rPr>
              <a:t>Các mô hình xây dựng backlink</a:t>
            </a:r>
            <a:r>
              <a:rPr lang="en-US" sz="3600">
                <a:solidFill>
                  <a:srgbClr val="FF0000"/>
                </a:solidFill>
              </a:rPr>
              <a:t> </a:t>
            </a:r>
            <a:br>
              <a:rPr lang="en-US" sz="3600">
                <a:solidFill>
                  <a:srgbClr val="FF0000"/>
                </a:solidFill>
              </a:rPr>
            </a:br>
            <a:endParaRPr/>
          </a:p>
        </p:txBody>
      </p:sp>
      <p:sp>
        <p:nvSpPr>
          <p:cNvPr id="1576" name="Google Shape;1576;p175"/>
          <p:cNvSpPr txBox="1">
            <a:spLocks noGrp="1"/>
          </p:cNvSpPr>
          <p:nvPr>
            <p:ph type="body" idx="1"/>
          </p:nvPr>
        </p:nvSpPr>
        <p:spPr>
          <a:xfrm>
            <a:off x="0" y="1219200"/>
            <a:ext cx="9144000" cy="4937760"/>
          </a:xfrm>
          <a:prstGeom prst="rect">
            <a:avLst/>
          </a:prstGeom>
          <a:noFill/>
          <a:ln>
            <a:noFill/>
          </a:ln>
        </p:spPr>
        <p:txBody>
          <a:bodyPr spcFirstLastPara="1" wrap="square" lIns="91425" tIns="45700" rIns="91425" bIns="45700" anchor="t" anchorCtr="0">
            <a:noAutofit/>
          </a:bodyPr>
          <a:lstStyle/>
          <a:p>
            <a:pPr marL="547688" lvl="1" indent="-273050" algn="l" rtl="0">
              <a:spcBef>
                <a:spcPts val="0"/>
              </a:spcBef>
              <a:spcAft>
                <a:spcPts val="0"/>
              </a:spcAft>
              <a:buSzPts val="2736"/>
              <a:buChar char="🞂"/>
            </a:pPr>
            <a:r>
              <a:rPr lang="en-US" sz="3600" b="1"/>
              <a:t>Mô Hình Link Pyramid (Kim Tự Tháp)</a:t>
            </a:r>
            <a:endParaRPr sz="3600"/>
          </a:p>
          <a:p>
            <a:pPr marL="274638" lvl="1" indent="0" algn="l" rtl="0">
              <a:spcBef>
                <a:spcPts val="500"/>
              </a:spcBef>
              <a:spcAft>
                <a:spcPts val="0"/>
              </a:spcAft>
              <a:buSzPts val="2736"/>
              <a:buNone/>
            </a:pPr>
            <a:r>
              <a:rPr lang="en-US" sz="3600"/>
              <a:t>. Chính vì thế mô hình xây dựng link Pyramid được xem là phương pháp tối ưu để bảo vệ web cũng như tăng cường khả năng seo của website. </a:t>
            </a:r>
            <a:endParaRPr sz="3600"/>
          </a:p>
        </p:txBody>
      </p:sp>
      <p:sp>
        <p:nvSpPr>
          <p:cNvPr id="1577" name="Google Shape;1577;p175"/>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174</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176"/>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solidFill>
                  <a:srgbClr val="FF0000"/>
                </a:solidFill>
              </a:rPr>
              <a:t>Các mô hình xây dựng backlink</a:t>
            </a:r>
            <a:r>
              <a:rPr lang="en-US" sz="3600">
                <a:solidFill>
                  <a:srgbClr val="FF0000"/>
                </a:solidFill>
              </a:rPr>
              <a:t> </a:t>
            </a:r>
            <a:br>
              <a:rPr lang="en-US" sz="3600">
                <a:solidFill>
                  <a:srgbClr val="FF0000"/>
                </a:solidFill>
              </a:rPr>
            </a:br>
            <a:endParaRPr/>
          </a:p>
        </p:txBody>
      </p:sp>
      <p:sp>
        <p:nvSpPr>
          <p:cNvPr id="1584" name="Google Shape;1584;p176"/>
          <p:cNvSpPr txBox="1">
            <a:spLocks noGrp="1"/>
          </p:cNvSpPr>
          <p:nvPr>
            <p:ph type="body" idx="1"/>
          </p:nvPr>
        </p:nvSpPr>
        <p:spPr>
          <a:xfrm>
            <a:off x="0" y="1219200"/>
            <a:ext cx="9144000" cy="4937760"/>
          </a:xfrm>
          <a:prstGeom prst="rect">
            <a:avLst/>
          </a:prstGeom>
          <a:noFill/>
          <a:ln>
            <a:noFill/>
          </a:ln>
        </p:spPr>
        <p:txBody>
          <a:bodyPr spcFirstLastPara="1" wrap="square" lIns="91425" tIns="45700" rIns="91425" bIns="45700" anchor="t" anchorCtr="0">
            <a:noAutofit/>
          </a:bodyPr>
          <a:lstStyle/>
          <a:p>
            <a:pPr marL="547688" lvl="1" indent="-273050" algn="l" rtl="0">
              <a:spcBef>
                <a:spcPts val="0"/>
              </a:spcBef>
              <a:spcAft>
                <a:spcPts val="0"/>
              </a:spcAft>
              <a:buSzPts val="2736"/>
              <a:buChar char="🞂"/>
            </a:pPr>
            <a:r>
              <a:rPr lang="en-US" sz="3600" b="1"/>
              <a:t>Mô Hình Link Pyramid (Kim Tự Tháp)</a:t>
            </a:r>
            <a:endParaRPr sz="3600"/>
          </a:p>
          <a:p>
            <a:pPr marL="274638" lvl="1" indent="0" algn="l" rtl="0">
              <a:spcBef>
                <a:spcPts val="500"/>
              </a:spcBef>
              <a:spcAft>
                <a:spcPts val="0"/>
              </a:spcAft>
              <a:buSzPts val="2736"/>
              <a:buNone/>
            </a:pPr>
            <a:r>
              <a:rPr lang="en-US" sz="3600"/>
              <a:t>. Link Pyramid là một hình thức xây dựng hệ thống backlink hiệu quả và rất công phu. </a:t>
            </a:r>
            <a:endParaRPr sz="3600"/>
          </a:p>
          <a:p>
            <a:pPr marL="274638" lvl="1" indent="0" algn="l" rtl="0">
              <a:spcBef>
                <a:spcPts val="500"/>
              </a:spcBef>
              <a:spcAft>
                <a:spcPts val="0"/>
              </a:spcAft>
              <a:buSzPts val="2736"/>
              <a:buNone/>
            </a:pPr>
            <a:r>
              <a:rPr lang="en-US" sz="3600"/>
              <a:t>Hệ thống link Pyramid đòi hỏi đầu tư thời gian rất lớn, bù lại tác động của nó đối với SEO trên Search Engine cũng rất lớn</a:t>
            </a:r>
            <a:endParaRPr sz="3600"/>
          </a:p>
        </p:txBody>
      </p:sp>
      <p:sp>
        <p:nvSpPr>
          <p:cNvPr id="1585" name="Google Shape;1585;p176"/>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175</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177"/>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solidFill>
                  <a:srgbClr val="FF0000"/>
                </a:solidFill>
              </a:rPr>
              <a:t>Các mô hình xây dựng backlink</a:t>
            </a:r>
            <a:r>
              <a:rPr lang="en-US" sz="3600">
                <a:solidFill>
                  <a:srgbClr val="FF0000"/>
                </a:solidFill>
              </a:rPr>
              <a:t> </a:t>
            </a:r>
            <a:br>
              <a:rPr lang="en-US" sz="3600">
                <a:solidFill>
                  <a:srgbClr val="FF0000"/>
                </a:solidFill>
              </a:rPr>
            </a:br>
            <a:endParaRPr/>
          </a:p>
        </p:txBody>
      </p:sp>
      <p:sp>
        <p:nvSpPr>
          <p:cNvPr id="1592" name="Google Shape;1592;p177"/>
          <p:cNvSpPr txBox="1">
            <a:spLocks noGrp="1"/>
          </p:cNvSpPr>
          <p:nvPr>
            <p:ph type="body" idx="1"/>
          </p:nvPr>
        </p:nvSpPr>
        <p:spPr>
          <a:xfrm>
            <a:off x="0" y="1219200"/>
            <a:ext cx="9144000" cy="4937760"/>
          </a:xfrm>
          <a:prstGeom prst="rect">
            <a:avLst/>
          </a:prstGeom>
          <a:noFill/>
          <a:ln>
            <a:noFill/>
          </a:ln>
        </p:spPr>
        <p:txBody>
          <a:bodyPr spcFirstLastPara="1" wrap="square" lIns="91425" tIns="45700" rIns="91425" bIns="45700" anchor="t" anchorCtr="0">
            <a:noAutofit/>
          </a:bodyPr>
          <a:lstStyle/>
          <a:p>
            <a:pPr marL="547688" lvl="1" indent="-273050" algn="l" rtl="0">
              <a:spcBef>
                <a:spcPts val="0"/>
              </a:spcBef>
              <a:spcAft>
                <a:spcPts val="0"/>
              </a:spcAft>
              <a:buSzPts val="2736"/>
              <a:buChar char="🞂"/>
            </a:pPr>
            <a:r>
              <a:rPr lang="en-US" sz="3600" b="1"/>
              <a:t>Ưu điểm:</a:t>
            </a:r>
            <a:br>
              <a:rPr lang="en-US" sz="3600" b="1"/>
            </a:br>
            <a:r>
              <a:rPr lang="en-US" sz="3600"/>
              <a:t>- Khả năng kiểm soát link cao</a:t>
            </a:r>
            <a:br>
              <a:rPr lang="en-US" sz="3600"/>
            </a:br>
            <a:r>
              <a:rPr lang="en-US" sz="3600"/>
              <a:t>- Hiệu quả tốt nếu thực hiện đúng cách </a:t>
            </a:r>
            <a:br>
              <a:rPr lang="en-US" sz="3600"/>
            </a:br>
            <a:r>
              <a:rPr lang="en-US" sz="3600" b="1"/>
              <a:t>Nhược điểm: </a:t>
            </a:r>
            <a:r>
              <a:rPr lang="en-US" sz="3600"/>
              <a:t>Yêu cầu yếu tố tự động hóa cao </a:t>
            </a:r>
            <a:br>
              <a:rPr lang="en-US" sz="3600"/>
            </a:br>
            <a:endParaRPr sz="3600"/>
          </a:p>
        </p:txBody>
      </p:sp>
      <p:sp>
        <p:nvSpPr>
          <p:cNvPr id="1593" name="Google Shape;1593;p177"/>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176</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p178"/>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solidFill>
                  <a:srgbClr val="FF0000"/>
                </a:solidFill>
              </a:rPr>
              <a:t>Các mô hình xây dựng backlink</a:t>
            </a:r>
            <a:r>
              <a:rPr lang="en-US" sz="3600">
                <a:solidFill>
                  <a:srgbClr val="FF0000"/>
                </a:solidFill>
              </a:rPr>
              <a:t> </a:t>
            </a:r>
            <a:br>
              <a:rPr lang="en-US" sz="3600">
                <a:solidFill>
                  <a:srgbClr val="FF0000"/>
                </a:solidFill>
              </a:rPr>
            </a:br>
            <a:endParaRPr/>
          </a:p>
        </p:txBody>
      </p:sp>
      <p:sp>
        <p:nvSpPr>
          <p:cNvPr id="1600" name="Google Shape;1600;p178"/>
          <p:cNvSpPr txBox="1">
            <a:spLocks noGrp="1"/>
          </p:cNvSpPr>
          <p:nvPr>
            <p:ph type="body" idx="1"/>
          </p:nvPr>
        </p:nvSpPr>
        <p:spPr>
          <a:xfrm>
            <a:off x="0" y="1219200"/>
            <a:ext cx="9144000" cy="4937760"/>
          </a:xfrm>
          <a:prstGeom prst="rect">
            <a:avLst/>
          </a:prstGeom>
          <a:noFill/>
          <a:ln>
            <a:noFill/>
          </a:ln>
        </p:spPr>
        <p:txBody>
          <a:bodyPr spcFirstLastPara="1" wrap="square" lIns="91425" tIns="45700" rIns="91425" bIns="45700" anchor="t" anchorCtr="0">
            <a:noAutofit/>
          </a:bodyPr>
          <a:lstStyle/>
          <a:p>
            <a:pPr marL="547688" lvl="1" indent="-273050" algn="l" rtl="0">
              <a:spcBef>
                <a:spcPts val="0"/>
              </a:spcBef>
              <a:spcAft>
                <a:spcPts val="0"/>
              </a:spcAft>
              <a:buSzPts val="2736"/>
              <a:buChar char="🞂"/>
            </a:pPr>
            <a:r>
              <a:rPr lang="en-US" sz="3600" b="1"/>
              <a:t>Chi Tiết Về Mô hình xây dựng Link Pyramid 4 tầng:</a:t>
            </a:r>
            <a:r>
              <a:rPr lang="en-US" sz="3600"/>
              <a:t> </a:t>
            </a:r>
            <a:br>
              <a:rPr lang="en-US" sz="3600"/>
            </a:br>
            <a:endParaRPr sz="3600"/>
          </a:p>
        </p:txBody>
      </p:sp>
      <p:sp>
        <p:nvSpPr>
          <p:cNvPr id="1601" name="Google Shape;1601;p178"/>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177</a:t>
            </a:fld>
            <a:endParaRPr/>
          </a:p>
        </p:txBody>
      </p:sp>
      <p:pic>
        <p:nvPicPr>
          <p:cNvPr id="1602" name="Google Shape;1602;p178"/>
          <p:cNvPicPr preferRelativeResize="0"/>
          <p:nvPr/>
        </p:nvPicPr>
        <p:blipFill rotWithShape="1">
          <a:blip r:embed="rId3">
            <a:alphaModFix/>
          </a:blip>
          <a:srcRect/>
          <a:stretch/>
        </p:blipFill>
        <p:spPr>
          <a:xfrm>
            <a:off x="2362201" y="2388182"/>
            <a:ext cx="5715000" cy="439747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179"/>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solidFill>
                  <a:srgbClr val="FF0000"/>
                </a:solidFill>
              </a:rPr>
              <a:t>Các mô hình xây dựng backlink</a:t>
            </a:r>
            <a:r>
              <a:rPr lang="en-US" sz="3600">
                <a:solidFill>
                  <a:srgbClr val="FF0000"/>
                </a:solidFill>
              </a:rPr>
              <a:t> </a:t>
            </a:r>
            <a:br>
              <a:rPr lang="en-US" sz="3600">
                <a:solidFill>
                  <a:srgbClr val="FF0000"/>
                </a:solidFill>
              </a:rPr>
            </a:br>
            <a:endParaRPr/>
          </a:p>
        </p:txBody>
      </p:sp>
      <p:sp>
        <p:nvSpPr>
          <p:cNvPr id="1609" name="Google Shape;1609;p179"/>
          <p:cNvSpPr txBox="1">
            <a:spLocks noGrp="1"/>
          </p:cNvSpPr>
          <p:nvPr>
            <p:ph type="body" idx="1"/>
          </p:nvPr>
        </p:nvSpPr>
        <p:spPr>
          <a:xfrm>
            <a:off x="0" y="1219200"/>
            <a:ext cx="9144000" cy="4937760"/>
          </a:xfrm>
          <a:prstGeom prst="rect">
            <a:avLst/>
          </a:prstGeom>
          <a:noFill/>
          <a:ln>
            <a:noFill/>
          </a:ln>
        </p:spPr>
        <p:txBody>
          <a:bodyPr spcFirstLastPara="1" wrap="square" lIns="91425" tIns="45700" rIns="91425" bIns="45700" anchor="t" anchorCtr="0">
            <a:noAutofit/>
          </a:bodyPr>
          <a:lstStyle/>
          <a:p>
            <a:pPr marL="547688" lvl="1" indent="-273050" algn="l" rtl="0">
              <a:spcBef>
                <a:spcPts val="0"/>
              </a:spcBef>
              <a:spcAft>
                <a:spcPts val="0"/>
              </a:spcAft>
              <a:buSzPts val="2736"/>
              <a:buFont typeface="Noto Sans Symbols"/>
              <a:buChar char="▪"/>
            </a:pPr>
            <a:r>
              <a:rPr lang="en-US" sz="3600" b="1"/>
              <a:t>Tầng 1:</a:t>
            </a:r>
            <a:endParaRPr sz="3600" b="1"/>
          </a:p>
          <a:p>
            <a:pPr marL="822325" lvl="2" indent="-228600" algn="l" rtl="0">
              <a:spcBef>
                <a:spcPts val="500"/>
              </a:spcBef>
              <a:spcAft>
                <a:spcPts val="0"/>
              </a:spcAft>
              <a:buSzPts val="2736"/>
              <a:buFont typeface="Noto Sans Symbols"/>
              <a:buChar char="▪"/>
            </a:pPr>
            <a:r>
              <a:rPr lang="en-US" sz="3600"/>
              <a:t>Đây là tầng cao nhất, nghĩa nó chính là website đích mà bạn cần tăng thứ hạng thông qua chiến thuật xây dựng backlink này. </a:t>
            </a:r>
            <a:endParaRPr sz="3600"/>
          </a:p>
          <a:p>
            <a:pPr marL="822325" lvl="2" indent="-228600" algn="l" rtl="0">
              <a:spcBef>
                <a:spcPts val="500"/>
              </a:spcBef>
              <a:spcAft>
                <a:spcPts val="0"/>
              </a:spcAft>
              <a:buSzPts val="2736"/>
              <a:buFont typeface="Noto Sans Symbols"/>
              <a:buChar char="▪"/>
            </a:pPr>
            <a:r>
              <a:rPr lang="en-US" sz="3600"/>
              <a:t>Tất cả những backlink được trỏ về site này mình sẽ đặt vào các website ở</a:t>
            </a:r>
            <a:br>
              <a:rPr lang="en-US" sz="3600"/>
            </a:br>
            <a:r>
              <a:rPr lang="en-US" sz="3600"/>
              <a:t/>
            </a:r>
            <a:br>
              <a:rPr lang="en-US" sz="3600"/>
            </a:br>
            <a:r>
              <a:rPr lang="en-US" sz="3600"/>
              <a:t/>
            </a:r>
            <a:br>
              <a:rPr lang="en-US" sz="3600"/>
            </a:br>
            <a:endParaRPr sz="3600"/>
          </a:p>
        </p:txBody>
      </p:sp>
      <p:sp>
        <p:nvSpPr>
          <p:cNvPr id="1610" name="Google Shape;1610;p179"/>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178</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180"/>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solidFill>
                  <a:srgbClr val="FF0000"/>
                </a:solidFill>
              </a:rPr>
              <a:t>Các mô hình xây dựng backlink</a:t>
            </a:r>
            <a:r>
              <a:rPr lang="en-US" sz="3600">
                <a:solidFill>
                  <a:srgbClr val="FF0000"/>
                </a:solidFill>
              </a:rPr>
              <a:t> </a:t>
            </a:r>
            <a:br>
              <a:rPr lang="en-US" sz="3600">
                <a:solidFill>
                  <a:srgbClr val="FF0000"/>
                </a:solidFill>
              </a:rPr>
            </a:br>
            <a:endParaRPr/>
          </a:p>
        </p:txBody>
      </p:sp>
      <p:sp>
        <p:nvSpPr>
          <p:cNvPr id="1617" name="Google Shape;1617;p180"/>
          <p:cNvSpPr txBox="1">
            <a:spLocks noGrp="1"/>
          </p:cNvSpPr>
          <p:nvPr>
            <p:ph type="body" idx="1"/>
          </p:nvPr>
        </p:nvSpPr>
        <p:spPr>
          <a:xfrm>
            <a:off x="0" y="1219200"/>
            <a:ext cx="9144000" cy="4937760"/>
          </a:xfrm>
          <a:prstGeom prst="rect">
            <a:avLst/>
          </a:prstGeom>
          <a:noFill/>
          <a:ln>
            <a:noFill/>
          </a:ln>
        </p:spPr>
        <p:txBody>
          <a:bodyPr spcFirstLastPara="1" wrap="square" lIns="91425" tIns="45700" rIns="91425" bIns="45700" anchor="t" anchorCtr="0">
            <a:noAutofit/>
          </a:bodyPr>
          <a:lstStyle/>
          <a:p>
            <a:pPr marL="547688" lvl="1" indent="-273050" algn="l" rtl="0">
              <a:spcBef>
                <a:spcPts val="0"/>
              </a:spcBef>
              <a:spcAft>
                <a:spcPts val="0"/>
              </a:spcAft>
              <a:buSzPts val="2736"/>
              <a:buFont typeface="Noto Sans Symbols"/>
              <a:buChar char="▪"/>
            </a:pPr>
            <a:r>
              <a:rPr lang="en-US" sz="3600" b="1"/>
              <a:t>Tầng 2:</a:t>
            </a:r>
            <a:br>
              <a:rPr lang="en-US" sz="3600" b="1"/>
            </a:br>
            <a:r>
              <a:rPr lang="en-US" sz="3600"/>
              <a:t>Đây là tầng mà bạn sẽ sử dụng các dịch vụ web 2.0 cho phép đăng tải thông tin có kèm backlink có thứ hạng cao như Youtube, Sqidoo, Tumblr, Blogspot, WordPress..v..v </a:t>
            </a:r>
            <a:br>
              <a:rPr lang="en-US" sz="3600"/>
            </a:br>
            <a:r>
              <a:rPr lang="en-US" sz="3600"/>
              <a:t/>
            </a:r>
            <a:br>
              <a:rPr lang="en-US" sz="3600"/>
            </a:br>
            <a:r>
              <a:rPr lang="en-US" sz="3600"/>
              <a:t/>
            </a:r>
            <a:br>
              <a:rPr lang="en-US" sz="3600"/>
            </a:br>
            <a:r>
              <a:rPr lang="en-US" sz="3600"/>
              <a:t/>
            </a:r>
            <a:br>
              <a:rPr lang="en-US" sz="3600"/>
            </a:br>
            <a:endParaRPr sz="3600"/>
          </a:p>
        </p:txBody>
      </p:sp>
      <p:sp>
        <p:nvSpPr>
          <p:cNvPr id="1618" name="Google Shape;1618;p180"/>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179</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9"/>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Search Engine Optimization –SEO </a:t>
            </a:r>
            <a:endParaRPr>
              <a:latin typeface="Arial"/>
              <a:ea typeface="Arial"/>
              <a:cs typeface="Arial"/>
              <a:sym typeface="Arial"/>
            </a:endParaRPr>
          </a:p>
        </p:txBody>
      </p:sp>
      <p:sp>
        <p:nvSpPr>
          <p:cNvPr id="232" name="Google Shape;232;p19"/>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18</a:t>
            </a:fld>
            <a:endParaRPr sz="1400">
              <a:solidFill>
                <a:schemeClr val="dk2"/>
              </a:solidFill>
              <a:latin typeface="Gill Sans"/>
              <a:ea typeface="Gill Sans"/>
              <a:cs typeface="Gill Sans"/>
              <a:sym typeface="Gill Sans"/>
            </a:endParaRPr>
          </a:p>
        </p:txBody>
      </p:sp>
      <p:sp>
        <p:nvSpPr>
          <p:cNvPr id="233" name="Google Shape;233;p19"/>
          <p:cNvSpPr/>
          <p:nvPr/>
        </p:nvSpPr>
        <p:spPr>
          <a:xfrm>
            <a:off x="7086600" y="1219200"/>
            <a:ext cx="1524000" cy="76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4" name="Google Shape;234;p19"/>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#1. SEO tổng thể</a:t>
            </a:r>
            <a:endParaRPr/>
          </a:p>
          <a:p>
            <a:pPr marL="273050" lvl="0" indent="-273050" algn="just" rtl="0">
              <a:spcBef>
                <a:spcPts val="600"/>
              </a:spcBef>
              <a:spcAft>
                <a:spcPts val="0"/>
              </a:spcAft>
              <a:buSzPts val="2128"/>
              <a:buChar char="🞂"/>
            </a:pPr>
            <a:r>
              <a:rPr lang="en-US"/>
              <a:t>SEO tổng thể là tối ưu hoá toàn bộ website theo tiêu chuẩn Google cùng một số yếu tố khác để tăng uy tín và chất lượng cho website, đồng thời nâng cao trải nghiệm người dùng.</a:t>
            </a:r>
            <a:endParaRPr/>
          </a:p>
          <a:p>
            <a:pPr marL="273050" lvl="0" indent="-273050" algn="just" rtl="0">
              <a:spcBef>
                <a:spcPts val="600"/>
              </a:spcBef>
              <a:spcAft>
                <a:spcPts val="0"/>
              </a:spcAft>
              <a:buSzPts val="2128"/>
              <a:buChar char="🞂"/>
            </a:pPr>
            <a:r>
              <a:rPr lang="en-US"/>
              <a:t>Để tối ưu hóa SEO tổng thể, cần đảm bảo 3 yếu tố chính. Đó là Onpage SEO, Offpage SEO và technical (kỹ thuật).</a:t>
            </a:r>
            <a:endParaRPr/>
          </a:p>
          <a:p>
            <a:pPr marL="0" lvl="0" indent="0" algn="just" rtl="0">
              <a:spcBef>
                <a:spcPts val="600"/>
              </a:spcBef>
              <a:spcAft>
                <a:spcPts val="0"/>
              </a:spcAft>
              <a:buSzPts val="2128"/>
              <a:buNone/>
            </a:pPr>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Google Shape;1624;p181"/>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solidFill>
                  <a:srgbClr val="FF0000"/>
                </a:solidFill>
              </a:rPr>
              <a:t>Các mô hình xây dựng backlink</a:t>
            </a:r>
            <a:r>
              <a:rPr lang="en-US" sz="3600">
                <a:solidFill>
                  <a:srgbClr val="FF0000"/>
                </a:solidFill>
              </a:rPr>
              <a:t> </a:t>
            </a:r>
            <a:br>
              <a:rPr lang="en-US" sz="3600">
                <a:solidFill>
                  <a:srgbClr val="FF0000"/>
                </a:solidFill>
              </a:rPr>
            </a:br>
            <a:endParaRPr/>
          </a:p>
        </p:txBody>
      </p:sp>
      <p:sp>
        <p:nvSpPr>
          <p:cNvPr id="1625" name="Google Shape;1625;p181"/>
          <p:cNvSpPr txBox="1">
            <a:spLocks noGrp="1"/>
          </p:cNvSpPr>
          <p:nvPr>
            <p:ph type="body" idx="1"/>
          </p:nvPr>
        </p:nvSpPr>
        <p:spPr>
          <a:xfrm>
            <a:off x="0" y="1219200"/>
            <a:ext cx="9144000" cy="4937760"/>
          </a:xfrm>
          <a:prstGeom prst="rect">
            <a:avLst/>
          </a:prstGeom>
          <a:noFill/>
          <a:ln>
            <a:noFill/>
          </a:ln>
        </p:spPr>
        <p:txBody>
          <a:bodyPr spcFirstLastPara="1" wrap="square" lIns="91425" tIns="45700" rIns="91425" bIns="45700" anchor="t" anchorCtr="0">
            <a:noAutofit/>
          </a:bodyPr>
          <a:lstStyle/>
          <a:p>
            <a:pPr marL="547688" lvl="1" indent="-273050" algn="l" rtl="0">
              <a:spcBef>
                <a:spcPts val="0"/>
              </a:spcBef>
              <a:spcAft>
                <a:spcPts val="0"/>
              </a:spcAft>
              <a:buSzPts val="2736"/>
              <a:buFont typeface="Noto Sans Symbols"/>
              <a:buChar char="▪"/>
            </a:pPr>
            <a:r>
              <a:rPr lang="en-US" sz="3600" b="1"/>
              <a:t>Tầng 3:</a:t>
            </a:r>
            <a:br>
              <a:rPr lang="en-US" sz="3600" b="1"/>
            </a:br>
            <a:r>
              <a:rPr lang="en-US" sz="3600"/>
              <a:t>Tầng này được hiểu như là các website mà bạn thường xuyên lui tới để xây dựng backlink như các blog có PR cao chứa backlink dofollow, forum, website .EDU, .GOV. Như ở tầng 2 mình có nói,</a:t>
            </a:r>
            <a:endParaRPr sz="3600"/>
          </a:p>
          <a:p>
            <a:pPr marL="547688" lvl="1" indent="-273050" algn="l" rtl="0">
              <a:spcBef>
                <a:spcPts val="500"/>
              </a:spcBef>
              <a:spcAft>
                <a:spcPts val="0"/>
              </a:spcAft>
              <a:buSzPts val="2736"/>
              <a:buFont typeface="Noto Sans Symbols"/>
              <a:buChar char="▪"/>
            </a:pPr>
            <a:r>
              <a:rPr lang="en-US" sz="3600"/>
              <a:t> ởtầng 3 này là bạn sẽ đăng các backlink trỏ về tầng 2 vào các website theo các tiêu chí mình vừa liệt kê </a:t>
            </a:r>
            <a:br>
              <a:rPr lang="en-US" sz="3600"/>
            </a:br>
            <a:r>
              <a:rPr lang="en-US" sz="3600"/>
              <a:t/>
            </a:r>
            <a:br>
              <a:rPr lang="en-US" sz="3600"/>
            </a:br>
            <a:r>
              <a:rPr lang="en-US" sz="3600"/>
              <a:t/>
            </a:r>
            <a:br>
              <a:rPr lang="en-US" sz="3600"/>
            </a:br>
            <a:r>
              <a:rPr lang="en-US" sz="3600"/>
              <a:t/>
            </a:r>
            <a:br>
              <a:rPr lang="en-US" sz="3600"/>
            </a:br>
            <a:r>
              <a:rPr lang="en-US" sz="3600"/>
              <a:t/>
            </a:r>
            <a:br>
              <a:rPr lang="en-US" sz="3600"/>
            </a:br>
            <a:endParaRPr sz="3600"/>
          </a:p>
        </p:txBody>
      </p:sp>
      <p:sp>
        <p:nvSpPr>
          <p:cNvPr id="1626" name="Google Shape;1626;p181"/>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180</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82"/>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solidFill>
                  <a:srgbClr val="FF0000"/>
                </a:solidFill>
              </a:rPr>
              <a:t>Các mô hình xây dựng backlink</a:t>
            </a:r>
            <a:r>
              <a:rPr lang="en-US" sz="3600">
                <a:solidFill>
                  <a:srgbClr val="FF0000"/>
                </a:solidFill>
              </a:rPr>
              <a:t> </a:t>
            </a:r>
            <a:br>
              <a:rPr lang="en-US" sz="3600">
                <a:solidFill>
                  <a:srgbClr val="FF0000"/>
                </a:solidFill>
              </a:rPr>
            </a:br>
            <a:endParaRPr/>
          </a:p>
        </p:txBody>
      </p:sp>
      <p:sp>
        <p:nvSpPr>
          <p:cNvPr id="1633" name="Google Shape;1633;p182"/>
          <p:cNvSpPr txBox="1">
            <a:spLocks noGrp="1"/>
          </p:cNvSpPr>
          <p:nvPr>
            <p:ph type="body" idx="1"/>
          </p:nvPr>
        </p:nvSpPr>
        <p:spPr>
          <a:xfrm>
            <a:off x="0" y="1219200"/>
            <a:ext cx="9144000" cy="4937760"/>
          </a:xfrm>
          <a:prstGeom prst="rect">
            <a:avLst/>
          </a:prstGeom>
          <a:noFill/>
          <a:ln>
            <a:noFill/>
          </a:ln>
        </p:spPr>
        <p:txBody>
          <a:bodyPr spcFirstLastPara="1" wrap="square" lIns="91425" tIns="45700" rIns="91425" bIns="45700" anchor="t" anchorCtr="0">
            <a:noAutofit/>
          </a:bodyPr>
          <a:lstStyle/>
          <a:p>
            <a:pPr marL="547688" lvl="1" indent="-273050" algn="l" rtl="0">
              <a:spcBef>
                <a:spcPts val="0"/>
              </a:spcBef>
              <a:spcAft>
                <a:spcPts val="0"/>
              </a:spcAft>
              <a:buSzPts val="2736"/>
              <a:buFont typeface="Noto Sans Symbols"/>
              <a:buChar char="▪"/>
            </a:pPr>
            <a:r>
              <a:rPr lang="en-US" sz="3600" b="1"/>
              <a:t>Tầng 3:</a:t>
            </a:r>
            <a:br>
              <a:rPr lang="en-US" sz="3600" b="1"/>
            </a:br>
            <a:r>
              <a:rPr lang="en-US" sz="3600"/>
              <a:t>Tầng này được hiểu như là các website mà bạn thường xuyên lui tới để xây dựng backlink như các blog có PR cao chứa backlink dofollow, forum, website .EDU, .GOV. Như ở tầng 2 mình có nói,</a:t>
            </a:r>
            <a:endParaRPr sz="3600"/>
          </a:p>
          <a:p>
            <a:pPr marL="547688" lvl="1" indent="-273050" algn="l" rtl="0">
              <a:spcBef>
                <a:spcPts val="500"/>
              </a:spcBef>
              <a:spcAft>
                <a:spcPts val="0"/>
              </a:spcAft>
              <a:buSzPts val="2736"/>
              <a:buFont typeface="Noto Sans Symbols"/>
              <a:buChar char="▪"/>
            </a:pPr>
            <a:r>
              <a:rPr lang="en-US" sz="3600"/>
              <a:t> ởtầng 3 này là bạn sẽ đăng các backlink trỏ về tầng 2 vào các website theo các tiêu chí mình vừa liệt kê </a:t>
            </a:r>
            <a:br>
              <a:rPr lang="en-US" sz="3600"/>
            </a:br>
            <a:r>
              <a:rPr lang="en-US" sz="3600"/>
              <a:t/>
            </a:r>
            <a:br>
              <a:rPr lang="en-US" sz="3600"/>
            </a:br>
            <a:r>
              <a:rPr lang="en-US" sz="3600"/>
              <a:t/>
            </a:r>
            <a:br>
              <a:rPr lang="en-US" sz="3600"/>
            </a:br>
            <a:r>
              <a:rPr lang="en-US" sz="3600"/>
              <a:t/>
            </a:r>
            <a:br>
              <a:rPr lang="en-US" sz="3600"/>
            </a:br>
            <a:r>
              <a:rPr lang="en-US" sz="3600"/>
              <a:t/>
            </a:r>
            <a:br>
              <a:rPr lang="en-US" sz="3600"/>
            </a:br>
            <a:endParaRPr sz="3600"/>
          </a:p>
        </p:txBody>
      </p:sp>
      <p:sp>
        <p:nvSpPr>
          <p:cNvPr id="1634" name="Google Shape;1634;p18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181</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183"/>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solidFill>
                  <a:srgbClr val="FF0000"/>
                </a:solidFill>
              </a:rPr>
              <a:t>Các mô hình xây dựng backlink</a:t>
            </a:r>
            <a:r>
              <a:rPr lang="en-US" sz="3600">
                <a:solidFill>
                  <a:srgbClr val="FF0000"/>
                </a:solidFill>
              </a:rPr>
              <a:t> </a:t>
            </a:r>
            <a:br>
              <a:rPr lang="en-US" sz="3600">
                <a:solidFill>
                  <a:srgbClr val="FF0000"/>
                </a:solidFill>
              </a:rPr>
            </a:br>
            <a:endParaRPr/>
          </a:p>
        </p:txBody>
      </p:sp>
      <p:sp>
        <p:nvSpPr>
          <p:cNvPr id="1641" name="Google Shape;1641;p183"/>
          <p:cNvSpPr txBox="1">
            <a:spLocks noGrp="1"/>
          </p:cNvSpPr>
          <p:nvPr>
            <p:ph type="body" idx="1"/>
          </p:nvPr>
        </p:nvSpPr>
        <p:spPr>
          <a:xfrm>
            <a:off x="0" y="1219200"/>
            <a:ext cx="9144000" cy="4937760"/>
          </a:xfrm>
          <a:prstGeom prst="rect">
            <a:avLst/>
          </a:prstGeom>
          <a:noFill/>
          <a:ln>
            <a:noFill/>
          </a:ln>
        </p:spPr>
        <p:txBody>
          <a:bodyPr spcFirstLastPara="1" wrap="square" lIns="91425" tIns="45700" rIns="91425" bIns="45700" anchor="t" anchorCtr="0">
            <a:noAutofit/>
          </a:bodyPr>
          <a:lstStyle/>
          <a:p>
            <a:pPr marL="547688" lvl="1" indent="-273050" algn="l" rtl="0">
              <a:spcBef>
                <a:spcPts val="0"/>
              </a:spcBef>
              <a:spcAft>
                <a:spcPts val="0"/>
              </a:spcAft>
              <a:buSzPts val="2736"/>
              <a:buFont typeface="Noto Sans Symbols"/>
              <a:buChar char="▪"/>
            </a:pPr>
            <a:r>
              <a:rPr lang="en-US" sz="3600" b="1"/>
              <a:t>Tầng 4:</a:t>
            </a:r>
            <a:br>
              <a:rPr lang="en-US" sz="3600" b="1"/>
            </a:br>
            <a:r>
              <a:rPr lang="en-US" sz="3600"/>
              <a:t>Đây là tầng cuối cùng cũng như tầng thấp nhất, ở tầng này chúng ta không cần phải viết bài hay xây dựng backlink gì cả mà sẽ làm các công việc mà bạn vẫn thường hay làm khi bắt đầu SEO một website như submit RSS, Ping, đăng lên mạng xã hội…v..v..Và những website mà bạn làm các công việc này được lấy ở tầng thứ 3. </a:t>
            </a:r>
            <a:br>
              <a:rPr lang="en-US" sz="3600"/>
            </a:br>
            <a:r>
              <a:rPr lang="en-US" sz="3600"/>
              <a:t/>
            </a:r>
            <a:br>
              <a:rPr lang="en-US" sz="3600"/>
            </a:br>
            <a:r>
              <a:rPr lang="en-US" sz="3600"/>
              <a:t/>
            </a:r>
            <a:br>
              <a:rPr lang="en-US" sz="3600"/>
            </a:br>
            <a:r>
              <a:rPr lang="en-US" sz="3600"/>
              <a:t/>
            </a:r>
            <a:br>
              <a:rPr lang="en-US" sz="3600"/>
            </a:br>
            <a:r>
              <a:rPr lang="en-US" sz="3600"/>
              <a:t/>
            </a:r>
            <a:br>
              <a:rPr lang="en-US" sz="3600"/>
            </a:br>
            <a:endParaRPr sz="3600"/>
          </a:p>
        </p:txBody>
      </p:sp>
      <p:sp>
        <p:nvSpPr>
          <p:cNvPr id="1642" name="Google Shape;1642;p183"/>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182</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184"/>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solidFill>
                  <a:srgbClr val="FF0000"/>
                </a:solidFill>
              </a:rPr>
              <a:t>Các mô hình xây dựng backlink</a:t>
            </a:r>
            <a:r>
              <a:rPr lang="en-US" sz="3600">
                <a:solidFill>
                  <a:srgbClr val="FF0000"/>
                </a:solidFill>
              </a:rPr>
              <a:t> </a:t>
            </a:r>
            <a:br>
              <a:rPr lang="en-US" sz="3600">
                <a:solidFill>
                  <a:srgbClr val="FF0000"/>
                </a:solidFill>
              </a:rPr>
            </a:br>
            <a:endParaRPr/>
          </a:p>
        </p:txBody>
      </p:sp>
      <p:sp>
        <p:nvSpPr>
          <p:cNvPr id="1649" name="Google Shape;1649;p184"/>
          <p:cNvSpPr txBox="1">
            <a:spLocks noGrp="1"/>
          </p:cNvSpPr>
          <p:nvPr>
            <p:ph type="body" idx="1"/>
          </p:nvPr>
        </p:nvSpPr>
        <p:spPr>
          <a:xfrm>
            <a:off x="0" y="1219200"/>
            <a:ext cx="9144000" cy="4937760"/>
          </a:xfrm>
          <a:prstGeom prst="rect">
            <a:avLst/>
          </a:prstGeom>
          <a:noFill/>
          <a:ln>
            <a:noFill/>
          </a:ln>
        </p:spPr>
        <p:txBody>
          <a:bodyPr spcFirstLastPara="1" wrap="square" lIns="91425" tIns="45700" rIns="91425" bIns="45700" anchor="t" anchorCtr="0">
            <a:noAutofit/>
          </a:bodyPr>
          <a:lstStyle/>
          <a:p>
            <a:pPr marL="547688" lvl="1" indent="-273050" algn="l" rtl="0">
              <a:spcBef>
                <a:spcPts val="0"/>
              </a:spcBef>
              <a:spcAft>
                <a:spcPts val="0"/>
              </a:spcAft>
              <a:buSzPts val="2736"/>
              <a:buFont typeface="Noto Sans Symbols"/>
              <a:buChar char="▪"/>
            </a:pPr>
            <a:r>
              <a:rPr lang="en-US" sz="3600" b="1"/>
              <a:t>Tầng 4:</a:t>
            </a:r>
            <a:br>
              <a:rPr lang="en-US" sz="3600" b="1"/>
            </a:br>
            <a:r>
              <a:rPr lang="en-US" sz="3600"/>
              <a:t>Đây là tầng cuối cùng cũng như tầng thấp nhất, ở tầng này chúng ta không cần phải viết bài hay xây dựng backlink gì cả mà sẽ làm các công việc mà bạn vẫn thường hay làm khi bắt đầu SEO một website như submit RSS, Ping, đăng lên mạng xã hội…v..v..Và những website mà bạn làm các công việc này được lấy ở tầng thứ 3. </a:t>
            </a:r>
            <a:br>
              <a:rPr lang="en-US" sz="3600"/>
            </a:br>
            <a:r>
              <a:rPr lang="en-US" sz="3600"/>
              <a:t/>
            </a:r>
            <a:br>
              <a:rPr lang="en-US" sz="3600"/>
            </a:br>
            <a:r>
              <a:rPr lang="en-US" sz="3600"/>
              <a:t/>
            </a:r>
            <a:br>
              <a:rPr lang="en-US" sz="3600"/>
            </a:br>
            <a:r>
              <a:rPr lang="en-US" sz="3600"/>
              <a:t/>
            </a:r>
            <a:br>
              <a:rPr lang="en-US" sz="3600"/>
            </a:br>
            <a:r>
              <a:rPr lang="en-US" sz="3600"/>
              <a:t/>
            </a:r>
            <a:br>
              <a:rPr lang="en-US" sz="3600"/>
            </a:br>
            <a:endParaRPr sz="3600"/>
          </a:p>
        </p:txBody>
      </p:sp>
      <p:sp>
        <p:nvSpPr>
          <p:cNvPr id="1650" name="Google Shape;1650;p184"/>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183</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185"/>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solidFill>
                  <a:srgbClr val="FF0000"/>
                </a:solidFill>
              </a:rPr>
              <a:t>Các mô hình xây dựng backlink</a:t>
            </a:r>
            <a:r>
              <a:rPr lang="en-US" sz="3600">
                <a:solidFill>
                  <a:srgbClr val="FF0000"/>
                </a:solidFill>
              </a:rPr>
              <a:t> </a:t>
            </a:r>
            <a:br>
              <a:rPr lang="en-US" sz="3600">
                <a:solidFill>
                  <a:srgbClr val="FF0000"/>
                </a:solidFill>
              </a:rPr>
            </a:br>
            <a:endParaRPr/>
          </a:p>
        </p:txBody>
      </p:sp>
      <p:sp>
        <p:nvSpPr>
          <p:cNvPr id="1657" name="Google Shape;1657;p185"/>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184</a:t>
            </a:fld>
            <a:endParaRPr/>
          </a:p>
        </p:txBody>
      </p:sp>
      <p:sp>
        <p:nvSpPr>
          <p:cNvPr id="1658" name="Google Shape;1658;p185"/>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137922" algn="just" rtl="0">
              <a:spcBef>
                <a:spcPts val="0"/>
              </a:spcBef>
              <a:spcAft>
                <a:spcPts val="0"/>
              </a:spcAft>
              <a:buSzPts val="2128"/>
              <a:buNone/>
            </a:pPr>
            <a:endParaRPr/>
          </a:p>
        </p:txBody>
      </p:sp>
      <p:pic>
        <p:nvPicPr>
          <p:cNvPr id="1659" name="Google Shape;1659;p185"/>
          <p:cNvPicPr preferRelativeResize="0"/>
          <p:nvPr/>
        </p:nvPicPr>
        <p:blipFill rotWithShape="1">
          <a:blip r:embed="rId3">
            <a:alphaModFix/>
          </a:blip>
          <a:srcRect/>
          <a:stretch/>
        </p:blipFill>
        <p:spPr>
          <a:xfrm>
            <a:off x="292395" y="1371600"/>
            <a:ext cx="8534400" cy="448627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186"/>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666" name="Google Shape;1666;p186"/>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185</a:t>
            </a:fld>
            <a:endParaRPr/>
          </a:p>
        </p:txBody>
      </p:sp>
      <p:sp>
        <p:nvSpPr>
          <p:cNvPr id="1667" name="Google Shape;1667;p186"/>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Traffic</a:t>
            </a:r>
            <a:r>
              <a:rPr lang="en-US"/>
              <a:t>:số lượng truy cập vào Website</a:t>
            </a:r>
            <a:endParaRPr/>
          </a:p>
          <a:p>
            <a:pPr marL="273050" lvl="0" indent="-273050" algn="just" rtl="0">
              <a:spcBef>
                <a:spcPts val="600"/>
              </a:spcBef>
              <a:spcAft>
                <a:spcPts val="0"/>
              </a:spcAft>
              <a:buSzPts val="2128"/>
              <a:buChar char="🞂"/>
            </a:pPr>
            <a:r>
              <a:rPr lang="en-US"/>
              <a:t> Chỉ số traffic được hiển thị thông qua công cụ SEO </a:t>
            </a:r>
            <a:r>
              <a:rPr lang="en-US" b="1"/>
              <a:t>Google Analytics.</a:t>
            </a:r>
            <a:endParaRPr b="1"/>
          </a:p>
          <a:p>
            <a:pPr marL="273050" lvl="0" indent="-273050" algn="just" rtl="0">
              <a:spcBef>
                <a:spcPts val="600"/>
              </a:spcBef>
              <a:spcAft>
                <a:spcPts val="0"/>
              </a:spcAft>
              <a:buSzPts val="2128"/>
              <a:buChar char="🞂"/>
            </a:pPr>
            <a:r>
              <a:rPr lang="en-US"/>
              <a:t>Tầm quan trọng của </a:t>
            </a:r>
            <a:r>
              <a:rPr lang="en-US" b="1"/>
              <a:t>traffic </a:t>
            </a:r>
            <a:endParaRPr/>
          </a:p>
          <a:p>
            <a:pPr marL="273050" lvl="0" indent="-273050" algn="just" rtl="0">
              <a:spcBef>
                <a:spcPts val="600"/>
              </a:spcBef>
              <a:spcAft>
                <a:spcPts val="0"/>
              </a:spcAft>
              <a:buSzPts val="2128"/>
              <a:buChar char="🞂"/>
            </a:pPr>
            <a:r>
              <a:rPr lang="en-US"/>
              <a:t>Nếu một trang web có traffic nhiều đồng nghĩa với việc trang web uy tín, cung cấp nhiều nội dung chất lượng. </a:t>
            </a:r>
            <a:endParaRPr/>
          </a:p>
          <a:p>
            <a:pPr marL="273050" lvl="0" indent="-273050" algn="just" rtl="0">
              <a:spcBef>
                <a:spcPts val="600"/>
              </a:spcBef>
              <a:spcAft>
                <a:spcPts val="0"/>
              </a:spcAft>
              <a:buSzPts val="2128"/>
              <a:buChar char="🞂"/>
            </a:pPr>
            <a:r>
              <a:rPr lang="en-US"/>
              <a:t>Điều này không chỉ là yếu tố giúp Google đánh giá cao thứ hạng mà còn khẳng định với người dùng rằng website của bạn là uy tín hơn đối thủ.</a:t>
            </a:r>
            <a:endParaRPr/>
          </a:p>
          <a:p>
            <a:pPr marL="547688" lvl="1" indent="-157225" algn="just" rtl="0">
              <a:spcBef>
                <a:spcPts val="500"/>
              </a:spcBef>
              <a:spcAft>
                <a:spcPts val="0"/>
              </a:spcAft>
              <a:buSzPts val="1824"/>
              <a:buNone/>
            </a:pPr>
            <a:endParaRPr b="1"/>
          </a:p>
          <a:p>
            <a:pPr marL="273050" lvl="0" indent="-137922" algn="just" rtl="0">
              <a:spcBef>
                <a:spcPts val="600"/>
              </a:spcBef>
              <a:spcAft>
                <a:spcPts val="0"/>
              </a:spcAft>
              <a:buSzPts val="2128"/>
              <a:buNone/>
            </a:pPr>
            <a:endParaRPr/>
          </a:p>
          <a:p>
            <a:pPr marL="273050" lvl="0" indent="-137922" algn="just" rtl="0">
              <a:spcBef>
                <a:spcPts val="600"/>
              </a:spcBef>
              <a:spcAft>
                <a:spcPts val="0"/>
              </a:spcAft>
              <a:buSzPts val="2128"/>
              <a:buNone/>
            </a:pPr>
            <a:endParaRPr/>
          </a:p>
          <a:p>
            <a:pPr marL="273050" lvl="0" indent="-137922" algn="just" rtl="0">
              <a:spcBef>
                <a:spcPts val="600"/>
              </a:spcBef>
              <a:spcAft>
                <a:spcPts val="0"/>
              </a:spcAft>
              <a:buSzPts val="2128"/>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7">
                                            <p:txEl>
                                              <p:pRg st="0" end="0"/>
                                            </p:txEl>
                                          </p:spTgt>
                                        </p:tgtEl>
                                        <p:attrNameLst>
                                          <p:attrName>style.visibility</p:attrName>
                                        </p:attrNameLst>
                                      </p:cBhvr>
                                      <p:to>
                                        <p:strVal val="visible"/>
                                      </p:to>
                                    </p:set>
                                    <p:animEffect transition="in" filter="fade">
                                      <p:cBhvr>
                                        <p:cTn id="7" dur="1000"/>
                                        <p:tgtEl>
                                          <p:spTgt spid="16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67">
                                            <p:txEl>
                                              <p:pRg st="1" end="1"/>
                                            </p:txEl>
                                          </p:spTgt>
                                        </p:tgtEl>
                                        <p:attrNameLst>
                                          <p:attrName>style.visibility</p:attrName>
                                        </p:attrNameLst>
                                      </p:cBhvr>
                                      <p:to>
                                        <p:strVal val="visible"/>
                                      </p:to>
                                    </p:set>
                                    <p:animEffect transition="in" filter="fade">
                                      <p:cBhvr>
                                        <p:cTn id="12" dur="1000"/>
                                        <p:tgtEl>
                                          <p:spTgt spid="16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67">
                                            <p:txEl>
                                              <p:pRg st="2" end="2"/>
                                            </p:txEl>
                                          </p:spTgt>
                                        </p:tgtEl>
                                        <p:attrNameLst>
                                          <p:attrName>style.visibility</p:attrName>
                                        </p:attrNameLst>
                                      </p:cBhvr>
                                      <p:to>
                                        <p:strVal val="visible"/>
                                      </p:to>
                                    </p:set>
                                    <p:animEffect transition="in" filter="fade">
                                      <p:cBhvr>
                                        <p:cTn id="17" dur="1000"/>
                                        <p:tgtEl>
                                          <p:spTgt spid="16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67">
                                            <p:txEl>
                                              <p:pRg st="3" end="3"/>
                                            </p:txEl>
                                          </p:spTgt>
                                        </p:tgtEl>
                                        <p:attrNameLst>
                                          <p:attrName>style.visibility</p:attrName>
                                        </p:attrNameLst>
                                      </p:cBhvr>
                                      <p:to>
                                        <p:strVal val="visible"/>
                                      </p:to>
                                    </p:set>
                                    <p:animEffect transition="in" filter="fade">
                                      <p:cBhvr>
                                        <p:cTn id="22" dur="1000"/>
                                        <p:tgtEl>
                                          <p:spTgt spid="16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67">
                                            <p:txEl>
                                              <p:pRg st="4" end="4"/>
                                            </p:txEl>
                                          </p:spTgt>
                                        </p:tgtEl>
                                        <p:attrNameLst>
                                          <p:attrName>style.visibility</p:attrName>
                                        </p:attrNameLst>
                                      </p:cBhvr>
                                      <p:to>
                                        <p:strVal val="visible"/>
                                      </p:to>
                                    </p:set>
                                    <p:animEffect transition="in" filter="fade">
                                      <p:cBhvr>
                                        <p:cTn id="27" dur="1000"/>
                                        <p:tgtEl>
                                          <p:spTgt spid="16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67">
                                            <p:txEl>
                                              <p:pRg st="5" end="5"/>
                                            </p:txEl>
                                          </p:spTgt>
                                        </p:tgtEl>
                                        <p:attrNameLst>
                                          <p:attrName>style.visibility</p:attrName>
                                        </p:attrNameLst>
                                      </p:cBhvr>
                                      <p:to>
                                        <p:strVal val="visible"/>
                                      </p:to>
                                    </p:set>
                                    <p:animEffect transition="in" filter="fade">
                                      <p:cBhvr>
                                        <p:cTn id="32" dur="1000"/>
                                        <p:tgtEl>
                                          <p:spTgt spid="16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67">
                                            <p:txEl>
                                              <p:pRg st="6" end="6"/>
                                            </p:txEl>
                                          </p:spTgt>
                                        </p:tgtEl>
                                        <p:attrNameLst>
                                          <p:attrName>style.visibility</p:attrName>
                                        </p:attrNameLst>
                                      </p:cBhvr>
                                      <p:to>
                                        <p:strVal val="visible"/>
                                      </p:to>
                                    </p:set>
                                    <p:animEffect transition="in" filter="fade">
                                      <p:cBhvr>
                                        <p:cTn id="37" dur="1000"/>
                                        <p:tgtEl>
                                          <p:spTgt spid="16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67">
                                            <p:txEl>
                                              <p:pRg st="7" end="7"/>
                                            </p:txEl>
                                          </p:spTgt>
                                        </p:tgtEl>
                                        <p:attrNameLst>
                                          <p:attrName>style.visibility</p:attrName>
                                        </p:attrNameLst>
                                      </p:cBhvr>
                                      <p:to>
                                        <p:strVal val="visible"/>
                                      </p:to>
                                    </p:set>
                                    <p:animEffect transition="in" filter="fade">
                                      <p:cBhvr>
                                        <p:cTn id="42" dur="1000"/>
                                        <p:tgtEl>
                                          <p:spTgt spid="166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67">
                                            <p:txEl>
                                              <p:pRg st="8" end="8"/>
                                            </p:txEl>
                                          </p:spTgt>
                                        </p:tgtEl>
                                        <p:attrNameLst>
                                          <p:attrName>style.visibility</p:attrName>
                                        </p:attrNameLst>
                                      </p:cBhvr>
                                      <p:to>
                                        <p:strVal val="visible"/>
                                      </p:to>
                                    </p:set>
                                    <p:animEffect transition="in" filter="fade">
                                      <p:cBhvr>
                                        <p:cTn id="47" dur="1000"/>
                                        <p:tgtEl>
                                          <p:spTgt spid="16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Google Shape;1673;p187"/>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674" name="Google Shape;1674;p187"/>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186</a:t>
            </a:fld>
            <a:endParaRPr/>
          </a:p>
        </p:txBody>
      </p:sp>
      <p:sp>
        <p:nvSpPr>
          <p:cNvPr id="1675" name="Google Shape;1675;p187"/>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Phân loại traffic</a:t>
            </a:r>
            <a:endParaRPr/>
          </a:p>
          <a:p>
            <a:pPr marL="547688" lvl="1" indent="-273049" algn="just" rtl="0">
              <a:spcBef>
                <a:spcPts val="500"/>
              </a:spcBef>
              <a:spcAft>
                <a:spcPts val="0"/>
              </a:spcAft>
              <a:buSzPts val="2128"/>
              <a:buChar char="🞂"/>
            </a:pPr>
            <a:r>
              <a:rPr lang="en-US" sz="2800" b="1"/>
              <a:t>Referral Traffic</a:t>
            </a:r>
            <a:r>
              <a:rPr lang="en-US" sz="2800"/>
              <a:t> (truy cập qua các trang giới thiệu)</a:t>
            </a:r>
            <a:endParaRPr/>
          </a:p>
          <a:p>
            <a:pPr marL="547688" lvl="1" indent="-273049" algn="just" rtl="0">
              <a:spcBef>
                <a:spcPts val="500"/>
              </a:spcBef>
              <a:spcAft>
                <a:spcPts val="0"/>
              </a:spcAft>
              <a:buSzPts val="2128"/>
              <a:buChar char="🞂"/>
            </a:pPr>
            <a:r>
              <a:rPr lang="en-US" sz="2800" b="1"/>
              <a:t>Social Traffic</a:t>
            </a:r>
            <a:r>
              <a:rPr lang="en-US" sz="2800"/>
              <a:t> (truy cập qua các trang mạng xã hội)</a:t>
            </a:r>
            <a:endParaRPr/>
          </a:p>
          <a:p>
            <a:pPr marL="547688" lvl="1" indent="-273049" algn="just" rtl="0">
              <a:spcBef>
                <a:spcPts val="500"/>
              </a:spcBef>
              <a:spcAft>
                <a:spcPts val="0"/>
              </a:spcAft>
              <a:buSzPts val="2128"/>
              <a:buChar char="🞂"/>
            </a:pPr>
            <a:r>
              <a:rPr lang="en-US" sz="2800" b="1"/>
              <a:t>Direct Traffic</a:t>
            </a:r>
            <a:r>
              <a:rPr lang="en-US" sz="2800"/>
              <a:t> (lượng truy cập trực tiếp vào trang)</a:t>
            </a:r>
            <a:endParaRPr/>
          </a:p>
          <a:p>
            <a:pPr marL="547688" lvl="1" indent="-273049" algn="just" rtl="0">
              <a:spcBef>
                <a:spcPts val="500"/>
              </a:spcBef>
              <a:spcAft>
                <a:spcPts val="0"/>
              </a:spcAft>
              <a:buSzPts val="2128"/>
              <a:buChar char="🞂"/>
            </a:pPr>
            <a:r>
              <a:rPr lang="en-US" sz="2800" b="1"/>
              <a:t>Organic Search Traffic</a:t>
            </a:r>
            <a:r>
              <a:rPr lang="en-US" sz="2800"/>
              <a:t> (truy cập từ kết quả tìm kiếm tự nhiên)</a:t>
            </a:r>
            <a:endParaRPr/>
          </a:p>
          <a:p>
            <a:pPr marL="547688" lvl="1" indent="-273049" algn="just" rtl="0">
              <a:spcBef>
                <a:spcPts val="500"/>
              </a:spcBef>
              <a:spcAft>
                <a:spcPts val="0"/>
              </a:spcAft>
              <a:buSzPts val="2128"/>
              <a:buChar char="🞂"/>
            </a:pPr>
            <a:r>
              <a:rPr lang="en-US" sz="2800" b="1"/>
              <a:t>Truy cập từ CPC</a:t>
            </a:r>
            <a:r>
              <a:rPr lang="en-US" sz="2800"/>
              <a:t> hay paid search: mua từ quảng cáo Google</a:t>
            </a:r>
            <a:endParaRPr/>
          </a:p>
          <a:p>
            <a:pPr marL="273050" lvl="0" indent="-273050" algn="just" rtl="0">
              <a:spcBef>
                <a:spcPts val="600"/>
              </a:spcBef>
              <a:spcAft>
                <a:spcPts val="0"/>
              </a:spcAft>
              <a:buSzPts val="2128"/>
              <a:buChar char="🞂"/>
            </a:pPr>
            <a:r>
              <a:rPr lang="en-US"/>
              <a:t>.</a:t>
            </a:r>
            <a:endParaRPr/>
          </a:p>
          <a:p>
            <a:pPr marL="547688" lvl="1" indent="-157225" algn="just" rtl="0">
              <a:spcBef>
                <a:spcPts val="500"/>
              </a:spcBef>
              <a:spcAft>
                <a:spcPts val="0"/>
              </a:spcAft>
              <a:buSzPts val="1824"/>
              <a:buNone/>
            </a:pPr>
            <a:endParaRPr b="1"/>
          </a:p>
          <a:p>
            <a:pPr marL="273050" lvl="0" indent="-137922" algn="just" rtl="0">
              <a:spcBef>
                <a:spcPts val="600"/>
              </a:spcBef>
              <a:spcAft>
                <a:spcPts val="0"/>
              </a:spcAft>
              <a:buSzPts val="2128"/>
              <a:buNone/>
            </a:pPr>
            <a:endParaRPr/>
          </a:p>
          <a:p>
            <a:pPr marL="273050" lvl="0" indent="-137922" algn="just" rtl="0">
              <a:spcBef>
                <a:spcPts val="600"/>
              </a:spcBef>
              <a:spcAft>
                <a:spcPts val="0"/>
              </a:spcAft>
              <a:buSzPts val="2128"/>
              <a:buNone/>
            </a:pPr>
            <a:endParaRPr/>
          </a:p>
          <a:p>
            <a:pPr marL="273050" lvl="0" indent="-137922" algn="just" rtl="0">
              <a:spcBef>
                <a:spcPts val="600"/>
              </a:spcBef>
              <a:spcAft>
                <a:spcPts val="0"/>
              </a:spcAft>
              <a:buSzPts val="2128"/>
              <a:buNone/>
            </a:pPr>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188"/>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682" name="Google Shape;1682;p188"/>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187</a:t>
            </a:fld>
            <a:endParaRPr/>
          </a:p>
        </p:txBody>
      </p:sp>
      <p:sp>
        <p:nvSpPr>
          <p:cNvPr id="1683" name="Google Shape;1683;p188"/>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TRAFFIC4SEO LÀ GÌ?</a:t>
            </a:r>
            <a:endParaRPr/>
          </a:p>
          <a:p>
            <a:pPr marL="547688" lvl="1" indent="-273049" algn="l" rtl="0">
              <a:spcBef>
                <a:spcPts val="500"/>
              </a:spcBef>
              <a:spcAft>
                <a:spcPts val="0"/>
              </a:spcAft>
              <a:buSzPts val="1824"/>
              <a:buChar char="🞂"/>
            </a:pPr>
            <a:r>
              <a:rPr lang="en-US" b="1"/>
              <a:t>Traffic4seo(T4S) </a:t>
            </a:r>
            <a:r>
              <a:rPr lang="en-US"/>
              <a:t>là 1 công cụ giúp các thành viên trao đổi lượt view với nhau thông qua 1 hệ thống giúp cung cấp lượt truy cập đến website của bạn một cách tự động.</a:t>
            </a:r>
            <a:endParaRPr/>
          </a:p>
          <a:p>
            <a:pPr marL="547688" lvl="1" indent="-273049" algn="l" rtl="0">
              <a:spcBef>
                <a:spcPts val="500"/>
              </a:spcBef>
              <a:spcAft>
                <a:spcPts val="0"/>
              </a:spcAft>
              <a:buSzPts val="1824"/>
              <a:buChar char="🞂"/>
            </a:pPr>
            <a:r>
              <a:rPr lang="en-US"/>
              <a:t>Khi bạn tham gia vào hệ thống của chúng tôi,bạn sẽ xem các trang web của các thành viên khác; đổi lại trang web của bạn sẽ được các thành viên khác xem lại.</a:t>
            </a:r>
            <a:endParaRPr/>
          </a:p>
          <a:p>
            <a:pPr marL="547688" lvl="1" indent="-273049" algn="l" rtl="0">
              <a:spcBef>
                <a:spcPts val="500"/>
              </a:spcBef>
              <a:spcAft>
                <a:spcPts val="0"/>
              </a:spcAft>
              <a:buSzPts val="1824"/>
              <a:buChar char="🞂"/>
            </a:pPr>
            <a:r>
              <a:rPr lang="en-US"/>
              <a:t>Traffic4seo được phát triển vào năm 2014 với mục tiêu cung cấp lượng truy cập chất lượng dành riêng cho SEOer. Và hiện tại,</a:t>
            </a:r>
            <a:r>
              <a:rPr lang="en-US" b="1"/>
              <a:t>T4S </a:t>
            </a:r>
            <a:r>
              <a:rPr lang="en-US"/>
              <a:t>đã gặt hái được những thành công nhất định với hơn 20.000+ thành viên;cung cấp hàng trăm ngàn lượt truy cập mỗi ngày.</a:t>
            </a:r>
            <a:endParaRPr sz="2400"/>
          </a:p>
          <a:p>
            <a:pPr marL="273050" lvl="0" indent="-273050" algn="just" rtl="0">
              <a:spcBef>
                <a:spcPts val="600"/>
              </a:spcBef>
              <a:spcAft>
                <a:spcPts val="0"/>
              </a:spcAft>
              <a:buSzPts val="2128"/>
              <a:buChar char="🞂"/>
            </a:pPr>
            <a:r>
              <a:rPr lang="en-US"/>
              <a:t>.</a:t>
            </a:r>
            <a:endParaRPr/>
          </a:p>
          <a:p>
            <a:pPr marL="547688" lvl="1" indent="-157225" algn="just" rtl="0">
              <a:spcBef>
                <a:spcPts val="500"/>
              </a:spcBef>
              <a:spcAft>
                <a:spcPts val="0"/>
              </a:spcAft>
              <a:buSzPts val="1824"/>
              <a:buNone/>
            </a:pPr>
            <a:endParaRPr b="1"/>
          </a:p>
          <a:p>
            <a:pPr marL="273050" lvl="0" indent="-137922" algn="just" rtl="0">
              <a:spcBef>
                <a:spcPts val="600"/>
              </a:spcBef>
              <a:spcAft>
                <a:spcPts val="0"/>
              </a:spcAft>
              <a:buSzPts val="2128"/>
              <a:buNone/>
            </a:pPr>
            <a:endParaRPr/>
          </a:p>
          <a:p>
            <a:pPr marL="273050" lvl="0" indent="-137922" algn="just" rtl="0">
              <a:spcBef>
                <a:spcPts val="600"/>
              </a:spcBef>
              <a:spcAft>
                <a:spcPts val="0"/>
              </a:spcAft>
              <a:buSzPts val="2128"/>
              <a:buNone/>
            </a:pPr>
            <a:endParaRPr/>
          </a:p>
          <a:p>
            <a:pPr marL="273050" lvl="0" indent="-137922" algn="just" rtl="0">
              <a:spcBef>
                <a:spcPts val="600"/>
              </a:spcBef>
              <a:spcAft>
                <a:spcPts val="0"/>
              </a:spcAft>
              <a:buSzPts val="2128"/>
              <a:buNone/>
            </a:pPr>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688"/>
        <p:cNvGrpSpPr/>
        <p:nvPr/>
      </p:nvGrpSpPr>
      <p:grpSpPr>
        <a:xfrm>
          <a:off x="0" y="0"/>
          <a:ext cx="0" cy="0"/>
          <a:chOff x="0" y="0"/>
          <a:chExt cx="0" cy="0"/>
        </a:xfrm>
      </p:grpSpPr>
      <p:sp>
        <p:nvSpPr>
          <p:cNvPr id="1689" name="Google Shape;1689;p189"/>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690" name="Google Shape;1690;p189"/>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188</a:t>
            </a:fld>
            <a:endParaRPr/>
          </a:p>
        </p:txBody>
      </p:sp>
      <p:sp>
        <p:nvSpPr>
          <p:cNvPr id="1691" name="Google Shape;1691;p189"/>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CÁC TÍNH NĂNG CỦA TRAFFIC4SEO</a:t>
            </a:r>
            <a:endParaRPr/>
          </a:p>
          <a:p>
            <a:pPr marL="273050" lvl="0" indent="-273050" algn="just" rtl="0">
              <a:spcBef>
                <a:spcPts val="600"/>
              </a:spcBef>
              <a:spcAft>
                <a:spcPts val="0"/>
              </a:spcAft>
              <a:buSzPts val="2128"/>
              <a:buChar char="🞂"/>
            </a:pPr>
            <a:r>
              <a:rPr lang="en-US"/>
              <a:t>Cung cấp website của bạn với 1 lượng truy cập ổn định.</a:t>
            </a:r>
            <a:endParaRPr/>
          </a:p>
          <a:p>
            <a:pPr marL="273050" lvl="0" indent="-273050" algn="just" rtl="0">
              <a:spcBef>
                <a:spcPts val="600"/>
              </a:spcBef>
              <a:spcAft>
                <a:spcPts val="0"/>
              </a:spcAft>
              <a:buSzPts val="2128"/>
              <a:buChar char="🞂"/>
            </a:pPr>
            <a:r>
              <a:rPr lang="en-US"/>
              <a:t>Trao đổi view hoàn toàn tự động chỉ với 1 click chuột.</a:t>
            </a:r>
            <a:endParaRPr/>
          </a:p>
          <a:p>
            <a:pPr marL="273050" lvl="0" indent="-273050" algn="just" rtl="0">
              <a:spcBef>
                <a:spcPts val="600"/>
              </a:spcBef>
              <a:spcAft>
                <a:spcPts val="0"/>
              </a:spcAft>
              <a:buSzPts val="2128"/>
              <a:buChar char="🞂"/>
            </a:pPr>
            <a:r>
              <a:rPr lang="en-US"/>
              <a:t>Giảm </a:t>
            </a:r>
            <a:r>
              <a:rPr lang="en-US" b="1"/>
              <a:t>tỷ lệ thoát</a:t>
            </a:r>
            <a:r>
              <a:rPr lang="en-US"/>
              <a:t> cho trang web của bạn bởi tính năng đảo view.</a:t>
            </a:r>
            <a:endParaRPr/>
          </a:p>
          <a:p>
            <a:pPr marL="273050" lvl="0" indent="-273050" algn="just" rtl="0">
              <a:spcBef>
                <a:spcPts val="600"/>
              </a:spcBef>
              <a:spcAft>
                <a:spcPts val="0"/>
              </a:spcAft>
              <a:buSzPts val="2128"/>
              <a:buChar char="🞂"/>
            </a:pPr>
            <a:r>
              <a:rPr lang="en-US"/>
              <a:t>Cung cấp lượt truy cập thông qua các site vệ tinh, backlink, diễn đàn, mạng xã hội.</a:t>
            </a:r>
            <a:endParaRPr/>
          </a:p>
          <a:p>
            <a:pPr marL="273050" lvl="0" indent="-273050" algn="just" rtl="0">
              <a:spcBef>
                <a:spcPts val="600"/>
              </a:spcBef>
              <a:spcAft>
                <a:spcPts val="0"/>
              </a:spcAft>
              <a:buSzPts val="2128"/>
              <a:buChar char="🞂"/>
            </a:pPr>
            <a:r>
              <a:rPr lang="en-US"/>
              <a:t>.</a:t>
            </a:r>
            <a:endParaRPr/>
          </a:p>
          <a:p>
            <a:pPr marL="547688" lvl="1" indent="-157225" algn="just" rtl="0">
              <a:spcBef>
                <a:spcPts val="500"/>
              </a:spcBef>
              <a:spcAft>
                <a:spcPts val="0"/>
              </a:spcAft>
              <a:buSzPts val="1824"/>
              <a:buNone/>
            </a:pPr>
            <a:endParaRPr b="1"/>
          </a:p>
          <a:p>
            <a:pPr marL="273050" lvl="0" indent="-137922" algn="just" rtl="0">
              <a:spcBef>
                <a:spcPts val="600"/>
              </a:spcBef>
              <a:spcAft>
                <a:spcPts val="0"/>
              </a:spcAft>
              <a:buSzPts val="2128"/>
              <a:buNone/>
            </a:pPr>
            <a:endParaRPr/>
          </a:p>
          <a:p>
            <a:pPr marL="273050" lvl="0" indent="-137922" algn="just" rtl="0">
              <a:spcBef>
                <a:spcPts val="600"/>
              </a:spcBef>
              <a:spcAft>
                <a:spcPts val="0"/>
              </a:spcAft>
              <a:buSzPts val="2128"/>
              <a:buNone/>
            </a:pPr>
            <a:endParaRPr/>
          </a:p>
          <a:p>
            <a:pPr marL="273050" lvl="0" indent="-137922" algn="just" rtl="0">
              <a:spcBef>
                <a:spcPts val="600"/>
              </a:spcBef>
              <a:spcAft>
                <a:spcPts val="0"/>
              </a:spcAft>
              <a:buSzPts val="2128"/>
              <a:buNone/>
            </a:pPr>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p190"/>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698" name="Google Shape;1698;p190"/>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189</a:t>
            </a:fld>
            <a:endParaRPr/>
          </a:p>
        </p:txBody>
      </p:sp>
      <p:sp>
        <p:nvSpPr>
          <p:cNvPr id="1699" name="Google Shape;1699;p190"/>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CÁC TÍNH NĂNG CỦA TRAFFIC4SEO</a:t>
            </a:r>
            <a:endParaRPr/>
          </a:p>
          <a:p>
            <a:pPr marL="273050" lvl="0" indent="-273050" algn="just" rtl="0">
              <a:spcBef>
                <a:spcPts val="600"/>
              </a:spcBef>
              <a:spcAft>
                <a:spcPts val="0"/>
              </a:spcAft>
              <a:buSzPts val="2128"/>
              <a:buChar char="🞂"/>
            </a:pPr>
            <a:r>
              <a:rPr lang="en-US" b="1"/>
              <a:t>Time On Site </a:t>
            </a:r>
            <a:r>
              <a:rPr lang="en-US"/>
              <a:t>website cao.</a:t>
            </a:r>
            <a:endParaRPr/>
          </a:p>
          <a:p>
            <a:pPr marL="273050" lvl="0" indent="-273050" algn="just" rtl="0">
              <a:spcBef>
                <a:spcPts val="600"/>
              </a:spcBef>
              <a:spcAft>
                <a:spcPts val="0"/>
              </a:spcAft>
              <a:buSzPts val="2128"/>
              <a:buChar char="🞂"/>
            </a:pPr>
            <a:r>
              <a:rPr lang="en-US"/>
              <a:t>Cung cấp lượng tìm kiếm từ google đến website của bạn.</a:t>
            </a:r>
            <a:endParaRPr/>
          </a:p>
          <a:p>
            <a:pPr marL="273050" lvl="0" indent="-273050" algn="just" rtl="0">
              <a:spcBef>
                <a:spcPts val="600"/>
              </a:spcBef>
              <a:spcAft>
                <a:spcPts val="0"/>
              </a:spcAft>
              <a:buSzPts val="2128"/>
              <a:buChar char="🞂"/>
            </a:pPr>
            <a:r>
              <a:rPr lang="en-US"/>
              <a:t>.</a:t>
            </a:r>
            <a:endParaRPr/>
          </a:p>
          <a:p>
            <a:pPr marL="547688" lvl="1" indent="-157225" algn="just" rtl="0">
              <a:spcBef>
                <a:spcPts val="500"/>
              </a:spcBef>
              <a:spcAft>
                <a:spcPts val="0"/>
              </a:spcAft>
              <a:buSzPts val="1824"/>
              <a:buNone/>
            </a:pPr>
            <a:endParaRPr b="1"/>
          </a:p>
          <a:p>
            <a:pPr marL="273050" lvl="0" indent="-137922" algn="just" rtl="0">
              <a:spcBef>
                <a:spcPts val="600"/>
              </a:spcBef>
              <a:spcAft>
                <a:spcPts val="0"/>
              </a:spcAft>
              <a:buSzPts val="2128"/>
              <a:buNone/>
            </a:pPr>
            <a:endParaRPr/>
          </a:p>
          <a:p>
            <a:pPr marL="273050" lvl="0" indent="-137922" algn="just" rtl="0">
              <a:spcBef>
                <a:spcPts val="600"/>
              </a:spcBef>
              <a:spcAft>
                <a:spcPts val="0"/>
              </a:spcAft>
              <a:buSzPts val="2128"/>
              <a:buNone/>
            </a:pPr>
            <a:endParaRPr/>
          </a:p>
          <a:p>
            <a:pPr marL="273050" lvl="0" indent="-137922" algn="just" rtl="0">
              <a:spcBef>
                <a:spcPts val="600"/>
              </a:spcBef>
              <a:spcAft>
                <a:spcPts val="0"/>
              </a:spcAft>
              <a:buSzPts val="2128"/>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0"/>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Search Engine Optimization –SEO </a:t>
            </a:r>
            <a:endParaRPr>
              <a:latin typeface="Arial"/>
              <a:ea typeface="Arial"/>
              <a:cs typeface="Arial"/>
              <a:sym typeface="Arial"/>
            </a:endParaRPr>
          </a:p>
        </p:txBody>
      </p:sp>
      <p:sp>
        <p:nvSpPr>
          <p:cNvPr id="240" name="Google Shape;240;p20"/>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19</a:t>
            </a:fld>
            <a:endParaRPr sz="1400">
              <a:solidFill>
                <a:schemeClr val="dk2"/>
              </a:solidFill>
              <a:latin typeface="Gill Sans"/>
              <a:ea typeface="Gill Sans"/>
              <a:cs typeface="Gill Sans"/>
              <a:sym typeface="Gill Sans"/>
            </a:endParaRPr>
          </a:p>
        </p:txBody>
      </p:sp>
      <p:sp>
        <p:nvSpPr>
          <p:cNvPr id="241" name="Google Shape;241;p20"/>
          <p:cNvSpPr/>
          <p:nvPr/>
        </p:nvSpPr>
        <p:spPr>
          <a:xfrm>
            <a:off x="7086600" y="1219200"/>
            <a:ext cx="1524000" cy="76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2" name="Google Shape;242;p20"/>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#2. SEO từ khóa</a:t>
            </a:r>
            <a:endParaRPr/>
          </a:p>
          <a:p>
            <a:pPr marL="273050" lvl="0" indent="-273050" algn="just" rtl="0">
              <a:spcBef>
                <a:spcPts val="600"/>
              </a:spcBef>
              <a:spcAft>
                <a:spcPts val="0"/>
              </a:spcAft>
              <a:buSzPts val="2128"/>
              <a:buChar char="🞂"/>
            </a:pPr>
            <a:r>
              <a:rPr lang="en-US"/>
              <a:t>Khác với SEO tổng thể, SEO từ khóa chỉ tập trung tối ưu hóa từ khóa để nâng cao thứ hạng cao nhất trên trang kết quả tìm kiếm như Google.</a:t>
            </a:r>
            <a:endParaRPr/>
          </a:p>
          <a:p>
            <a:pPr marL="273050" lvl="0" indent="-273050" algn="just" rtl="0">
              <a:spcBef>
                <a:spcPts val="600"/>
              </a:spcBef>
              <a:spcAft>
                <a:spcPts val="0"/>
              </a:spcAft>
              <a:buSzPts val="2128"/>
              <a:buChar char="🞂"/>
            </a:pPr>
            <a:r>
              <a:rPr lang="en-US"/>
              <a:t>Tuy nhiên để SEO từ khóa thì tổng thể website cũng cần tối ưu hoá tốt các mặt onpage, offpage, kỹ thuật.</a:t>
            </a:r>
            <a:endParaRPr/>
          </a:p>
          <a:p>
            <a:pPr marL="0" lvl="0" indent="0" algn="just" rtl="0">
              <a:spcBef>
                <a:spcPts val="600"/>
              </a:spcBef>
              <a:spcAft>
                <a:spcPts val="0"/>
              </a:spcAft>
              <a:buSzPts val="2128"/>
              <a:buNone/>
            </a:pPr>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1705" name="Google Shape;1705;p191"/>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706" name="Google Shape;1706;p191"/>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190</a:t>
            </a:fld>
            <a:endParaRPr/>
          </a:p>
        </p:txBody>
      </p:sp>
      <p:sp>
        <p:nvSpPr>
          <p:cNvPr id="1707" name="Google Shape;1707;p191"/>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VÌ SAO LỰA CHỌN TRAFFIC4SEO</a:t>
            </a:r>
            <a:endParaRPr/>
          </a:p>
          <a:p>
            <a:pPr marL="273050" lvl="0" indent="-273050" algn="just" rtl="0">
              <a:spcBef>
                <a:spcPts val="600"/>
              </a:spcBef>
              <a:spcAft>
                <a:spcPts val="0"/>
              </a:spcAft>
              <a:buSzPts val="2128"/>
              <a:buChar char="🞂"/>
            </a:pPr>
            <a:r>
              <a:rPr lang="en-US" b="1"/>
              <a:t>Miễn phí và mãi mãi là như vậy:</a:t>
            </a:r>
            <a:r>
              <a:rPr lang="en-US"/>
              <a:t> Chỉ cần 1 tài khoản </a:t>
            </a:r>
            <a:r>
              <a:rPr lang="en-US" b="1"/>
              <a:t>Facebook </a:t>
            </a:r>
            <a:r>
              <a:rPr lang="en-US"/>
              <a:t>hoặc </a:t>
            </a:r>
            <a:r>
              <a:rPr lang="en-US" b="1"/>
              <a:t>Google</a:t>
            </a:r>
            <a:r>
              <a:rPr lang="en-US"/>
              <a:t>, bạn có thể dẽ dàng đăng ký một tài khoản ở </a:t>
            </a:r>
            <a:r>
              <a:rPr lang="en-US" b="1"/>
              <a:t>T4S</a:t>
            </a:r>
            <a:r>
              <a:rPr lang="en-US"/>
              <a:t> và có thể bắt đầu tăng ngay cho website của bạn.</a:t>
            </a:r>
            <a:endParaRPr/>
          </a:p>
          <a:p>
            <a:pPr marL="273050" lvl="0" indent="-273050" algn="just" rtl="0">
              <a:spcBef>
                <a:spcPts val="600"/>
              </a:spcBef>
              <a:spcAft>
                <a:spcPts val="0"/>
              </a:spcAft>
              <a:buSzPts val="2128"/>
              <a:buChar char="🞂"/>
            </a:pPr>
            <a:r>
              <a:rPr lang="en-US" b="1"/>
              <a:t>Quản lý lượt view theo điểm:</a:t>
            </a:r>
            <a:r>
              <a:rPr lang="en-US"/>
              <a:t> Với việc quản lý bằng điểm, bạn có thể dự trữ để cung cấp lượt truy cập vào một thời điểm bất kỳ, hoăc có thể dàn trải chúng.</a:t>
            </a:r>
            <a:endParaRPr/>
          </a:p>
          <a:p>
            <a:pPr marL="273050" lvl="0" indent="-273050" algn="just" rtl="0">
              <a:spcBef>
                <a:spcPts val="600"/>
              </a:spcBef>
              <a:spcAft>
                <a:spcPts val="0"/>
              </a:spcAft>
              <a:buSzPts val="2128"/>
              <a:buChar char="🞂"/>
            </a:pPr>
            <a:r>
              <a:rPr lang="en-US" b="1"/>
              <a:t>Hoàn toàn tự động:</a:t>
            </a:r>
            <a:r>
              <a:rPr lang="en-US"/>
              <a:t> Việc trao đổi traffic diễn ra hoàn toàn tự động thông qua 1 addon của trình duyệt Firefox.</a:t>
            </a:r>
            <a:endParaRPr/>
          </a:p>
          <a:p>
            <a:pPr marL="547688" lvl="1" indent="-273049" algn="just" rtl="0">
              <a:spcBef>
                <a:spcPts val="500"/>
              </a:spcBef>
              <a:spcAft>
                <a:spcPts val="0"/>
              </a:spcAft>
              <a:buSzPts val="1824"/>
              <a:buChar char="🞂"/>
            </a:pPr>
            <a:r>
              <a:rPr lang="en-US"/>
              <a:t>.</a:t>
            </a:r>
            <a:endParaRPr/>
          </a:p>
          <a:p>
            <a:pPr marL="547688" lvl="1" indent="-157225" algn="just" rtl="0">
              <a:spcBef>
                <a:spcPts val="500"/>
              </a:spcBef>
              <a:spcAft>
                <a:spcPts val="0"/>
              </a:spcAft>
              <a:buSzPts val="1824"/>
              <a:buNone/>
            </a:pPr>
            <a:endParaRPr b="1"/>
          </a:p>
          <a:p>
            <a:pPr marL="273050" lvl="0" indent="-137922" algn="just" rtl="0">
              <a:spcBef>
                <a:spcPts val="600"/>
              </a:spcBef>
              <a:spcAft>
                <a:spcPts val="0"/>
              </a:spcAft>
              <a:buSzPts val="2128"/>
              <a:buNone/>
            </a:pPr>
            <a:endParaRPr/>
          </a:p>
          <a:p>
            <a:pPr marL="273050" lvl="0" indent="-137922" algn="just" rtl="0">
              <a:spcBef>
                <a:spcPts val="600"/>
              </a:spcBef>
              <a:spcAft>
                <a:spcPts val="0"/>
              </a:spcAft>
              <a:buSzPts val="2128"/>
              <a:buNone/>
            </a:pPr>
            <a:endParaRPr/>
          </a:p>
          <a:p>
            <a:pPr marL="273050" lvl="0" indent="-137922" algn="just" rtl="0">
              <a:spcBef>
                <a:spcPts val="600"/>
              </a:spcBef>
              <a:spcAft>
                <a:spcPts val="0"/>
              </a:spcAft>
              <a:buSzPts val="2128"/>
              <a:buNone/>
            </a:pP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p192"/>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714" name="Google Shape;1714;p19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191</a:t>
            </a:fld>
            <a:endParaRPr/>
          </a:p>
        </p:txBody>
      </p:sp>
      <p:sp>
        <p:nvSpPr>
          <p:cNvPr id="1715" name="Google Shape;1715;p192"/>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VÌ SAO LỰA CHỌN TRAFFIC4SEO</a:t>
            </a:r>
            <a:endParaRPr/>
          </a:p>
          <a:p>
            <a:pPr marL="273050" lvl="0" indent="-273050" algn="just" rtl="0">
              <a:spcBef>
                <a:spcPts val="600"/>
              </a:spcBef>
              <a:spcAft>
                <a:spcPts val="0"/>
              </a:spcAft>
              <a:buSzPts val="2128"/>
              <a:buChar char="🞂"/>
            </a:pPr>
            <a:r>
              <a:rPr lang="en-US" b="1"/>
              <a:t>Hiệu suất cao:</a:t>
            </a:r>
            <a:r>
              <a:rPr lang="en-US"/>
              <a:t> Hiện tại các website trao đổi Traffic chỉ hỗ trợ trao đổi thông qua 1 cửa sổ của trình duyệt. Nhưng với công nghệ của chúng tôi. Bạn có thể cùng 1 lúc trao đổi với 30 website khác nhau mà tốn ít tài nguyên máy tính của bạn.</a:t>
            </a:r>
            <a:endParaRPr/>
          </a:p>
          <a:p>
            <a:pPr marL="273050" lvl="0" indent="-273050" algn="just" rtl="0">
              <a:spcBef>
                <a:spcPts val="600"/>
              </a:spcBef>
              <a:spcAft>
                <a:spcPts val="0"/>
              </a:spcAft>
              <a:buSzPts val="2128"/>
              <a:buChar char="🞂"/>
            </a:pPr>
            <a:r>
              <a:rPr lang="en-US" b="1"/>
              <a:t>Đa quốc gia:</a:t>
            </a:r>
            <a:r>
              <a:rPr lang="en-US"/>
              <a:t> Hiện tại </a:t>
            </a:r>
            <a:r>
              <a:rPr lang="en-US" b="1"/>
              <a:t>T4S </a:t>
            </a:r>
            <a:r>
              <a:rPr lang="en-US"/>
              <a:t>được một số người dùng nước ngoài biết đến và đã sử dụng, vì thế view bạn nhận được có cả địa điểm ở các quốc gia.</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Google Shape;1721;p193"/>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722" name="Google Shape;1722;p193"/>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192</a:t>
            </a:fld>
            <a:endParaRPr/>
          </a:p>
        </p:txBody>
      </p:sp>
      <p:sp>
        <p:nvSpPr>
          <p:cNvPr id="1723" name="Google Shape;1723;p193"/>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VÌ SAO LỰA CHỌN TRAFFIC4SEO</a:t>
            </a:r>
            <a:endParaRPr/>
          </a:p>
          <a:p>
            <a:pPr marL="273050" lvl="0" indent="-273050" algn="just" rtl="0">
              <a:spcBef>
                <a:spcPts val="600"/>
              </a:spcBef>
              <a:spcAft>
                <a:spcPts val="0"/>
              </a:spcAft>
              <a:buSzPts val="2128"/>
              <a:buChar char="🞂"/>
            </a:pPr>
            <a:r>
              <a:rPr lang="en-US" b="1"/>
              <a:t>Các bước tùy chọn:</a:t>
            </a:r>
            <a:r>
              <a:rPr lang="en-US"/>
              <a:t> Đây chính là thế mạnh của traffic4seo, với các bước tùy chọn bạn sẽ tùy hứng điều hướng lượt truy cập như ý bạn ví dụ như view trực tiếp, view từ các nguồn backlink, đảo view với thời gian tối đa 1200 giây.</a:t>
            </a:r>
            <a:endParaRPr/>
          </a:p>
          <a:p>
            <a:pPr marL="273050" lvl="0" indent="-273050" algn="just" rtl="0">
              <a:spcBef>
                <a:spcPts val="600"/>
              </a:spcBef>
              <a:spcAft>
                <a:spcPts val="0"/>
              </a:spcAft>
              <a:buSzPts val="2128"/>
              <a:buChar char="🞂"/>
            </a:pPr>
            <a:r>
              <a:rPr lang="en-US" b="1"/>
              <a:t>Đa thiết bị:</a:t>
            </a:r>
            <a:r>
              <a:rPr lang="en-US"/>
              <a:t> Với hệ thống giả lập trình duyệt, trang web của bạn sẽ nhận được lượt truy cập thừ các thiết bị như máy tính bàn, laptop, máy tính bảng, điện thoại thông minh.</a:t>
            </a:r>
            <a:endParaRPr/>
          </a:p>
          <a:p>
            <a:pPr marL="547688" lvl="1" indent="-273049" algn="just" rtl="0">
              <a:spcBef>
                <a:spcPts val="500"/>
              </a:spcBef>
              <a:spcAft>
                <a:spcPts val="0"/>
              </a:spcAft>
              <a:buSzPts val="1824"/>
              <a:buChar char="🞂"/>
            </a:pPr>
            <a:r>
              <a:rPr lang="en-US"/>
              <a:t>.</a:t>
            </a:r>
            <a:endParaRPr/>
          </a:p>
          <a:p>
            <a:pPr marL="547688" lvl="1" indent="-157225" algn="just" rtl="0">
              <a:spcBef>
                <a:spcPts val="500"/>
              </a:spcBef>
              <a:spcAft>
                <a:spcPts val="0"/>
              </a:spcAft>
              <a:buSzPts val="1824"/>
              <a:buNone/>
            </a:pPr>
            <a:endParaRPr b="1"/>
          </a:p>
          <a:p>
            <a:pPr marL="273050" lvl="0" indent="-137922" algn="just" rtl="0">
              <a:spcBef>
                <a:spcPts val="600"/>
              </a:spcBef>
              <a:spcAft>
                <a:spcPts val="0"/>
              </a:spcAft>
              <a:buSzPts val="2128"/>
              <a:buNone/>
            </a:pPr>
            <a:endParaRPr/>
          </a:p>
          <a:p>
            <a:pPr marL="273050" lvl="0" indent="-137922" algn="just" rtl="0">
              <a:spcBef>
                <a:spcPts val="600"/>
              </a:spcBef>
              <a:spcAft>
                <a:spcPts val="0"/>
              </a:spcAft>
              <a:buSzPts val="2128"/>
              <a:buNone/>
            </a:pPr>
            <a:endParaRPr/>
          </a:p>
          <a:p>
            <a:pPr marL="273050" lvl="0" indent="-137922" algn="just" rtl="0">
              <a:spcBef>
                <a:spcPts val="600"/>
              </a:spcBef>
              <a:spcAft>
                <a:spcPts val="0"/>
              </a:spcAft>
              <a:buSzPts val="2128"/>
              <a:buNone/>
            </a:pPr>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Google Shape;1729;p194"/>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730" name="Google Shape;1730;p194"/>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193</a:t>
            </a:fld>
            <a:endParaRPr/>
          </a:p>
        </p:txBody>
      </p:sp>
      <p:sp>
        <p:nvSpPr>
          <p:cNvPr id="1731" name="Google Shape;1731;p194"/>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2128"/>
              <a:buChar char="🞂"/>
            </a:pPr>
            <a:r>
              <a:rPr lang="en-US"/>
              <a:t>Hướng dẫn sử dụng Traffic4seo</a:t>
            </a:r>
            <a:endParaRPr/>
          </a:p>
          <a:p>
            <a:pPr marL="273050" lvl="0" indent="-273050" algn="l" rtl="0">
              <a:spcBef>
                <a:spcPts val="600"/>
              </a:spcBef>
              <a:spcAft>
                <a:spcPts val="0"/>
              </a:spcAft>
              <a:buSzPts val="2128"/>
              <a:buChar char="🞂"/>
            </a:pPr>
            <a:r>
              <a:rPr lang="en-US"/>
              <a:t>truy cập vào website </a:t>
            </a:r>
            <a:r>
              <a:rPr lang="en-US" b="1"/>
              <a:t>traffic4seo.com</a:t>
            </a:r>
            <a:r>
              <a:rPr lang="en-US"/>
              <a:t> bằng </a:t>
            </a:r>
            <a:r>
              <a:rPr lang="en-US" u="sng">
                <a:solidFill>
                  <a:schemeClr val="hlink"/>
                </a:solidFill>
                <a:hlinkClick r:id="rId3"/>
              </a:rPr>
              <a:t>trình duyệt Firefox</a:t>
            </a:r>
            <a:r>
              <a:rPr lang="en-US"/>
              <a:t> sau đó đăng nhập (bạn có thể đăng nhập bằng tài khoản </a:t>
            </a:r>
            <a:r>
              <a:rPr lang="en-US" u="sng" strike="sngStrike">
                <a:solidFill>
                  <a:schemeClr val="hlink"/>
                </a:solidFill>
                <a:hlinkClick r:id="rId4"/>
              </a:rPr>
              <a:t>Facebook</a:t>
            </a:r>
            <a:r>
              <a:rPr lang="en-US"/>
              <a:t> hay Google đều được.</a:t>
            </a:r>
            <a:endParaRPr/>
          </a:p>
          <a:p>
            <a:pPr marL="273050" lvl="0" indent="-273050" algn="l" rtl="0">
              <a:spcBef>
                <a:spcPts val="600"/>
              </a:spcBef>
              <a:spcAft>
                <a:spcPts val="0"/>
              </a:spcAft>
              <a:buSzPts val="2128"/>
              <a:buChar char="🞂"/>
            </a:pPr>
            <a:r>
              <a:rPr lang="en-US"/>
              <a:t>Sau khi đăng nhập xong bạn click vào biểu tượng download (khoanh đỏ như hình dưới) để tiến hành download add-ons của Traffic4seo</a:t>
            </a:r>
            <a:endParaRPr/>
          </a:p>
          <a:p>
            <a:pPr marL="547688" lvl="1" indent="-273049" algn="just" rtl="0">
              <a:spcBef>
                <a:spcPts val="500"/>
              </a:spcBef>
              <a:spcAft>
                <a:spcPts val="0"/>
              </a:spcAft>
              <a:buSzPts val="1824"/>
              <a:buChar char="🞂"/>
            </a:pPr>
            <a:r>
              <a:rPr lang="en-US"/>
              <a:t>.</a:t>
            </a:r>
            <a:endParaRPr/>
          </a:p>
          <a:p>
            <a:pPr marL="547688" lvl="1" indent="-157225" algn="just" rtl="0">
              <a:spcBef>
                <a:spcPts val="500"/>
              </a:spcBef>
              <a:spcAft>
                <a:spcPts val="0"/>
              </a:spcAft>
              <a:buSzPts val="1824"/>
              <a:buNone/>
            </a:pPr>
            <a:endParaRPr b="1"/>
          </a:p>
          <a:p>
            <a:pPr marL="273050" lvl="0" indent="-137922" algn="just" rtl="0">
              <a:spcBef>
                <a:spcPts val="600"/>
              </a:spcBef>
              <a:spcAft>
                <a:spcPts val="0"/>
              </a:spcAft>
              <a:buSzPts val="2128"/>
              <a:buNone/>
            </a:pPr>
            <a:endParaRPr/>
          </a:p>
          <a:p>
            <a:pPr marL="273050" lvl="0" indent="-137922" algn="just" rtl="0">
              <a:spcBef>
                <a:spcPts val="600"/>
              </a:spcBef>
              <a:spcAft>
                <a:spcPts val="0"/>
              </a:spcAft>
              <a:buSzPts val="2128"/>
              <a:buNone/>
            </a:pPr>
            <a:endParaRPr/>
          </a:p>
          <a:p>
            <a:pPr marL="273050" lvl="0" indent="-137922" algn="just" rtl="0">
              <a:spcBef>
                <a:spcPts val="600"/>
              </a:spcBef>
              <a:spcAft>
                <a:spcPts val="0"/>
              </a:spcAft>
              <a:buSzPts val="2128"/>
              <a:buNone/>
            </a:pP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p195"/>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738" name="Google Shape;1738;p195"/>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194</a:t>
            </a:fld>
            <a:endParaRPr/>
          </a:p>
        </p:txBody>
      </p:sp>
      <p:pic>
        <p:nvPicPr>
          <p:cNvPr id="1739" name="Google Shape;1739;p195"/>
          <p:cNvPicPr preferRelativeResize="0">
            <a:picLocks noGrp="1"/>
          </p:cNvPicPr>
          <p:nvPr>
            <p:ph type="body" idx="1"/>
          </p:nvPr>
        </p:nvPicPr>
        <p:blipFill rotWithShape="1">
          <a:blip r:embed="rId3">
            <a:alphaModFix/>
          </a:blip>
          <a:srcRect/>
          <a:stretch/>
        </p:blipFill>
        <p:spPr>
          <a:xfrm>
            <a:off x="304800" y="1905000"/>
            <a:ext cx="8382000" cy="365760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Google Shape;1745;p196"/>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746" name="Google Shape;1746;p196"/>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195</a:t>
            </a:fld>
            <a:endParaRPr/>
          </a:p>
        </p:txBody>
      </p:sp>
      <p:sp>
        <p:nvSpPr>
          <p:cNvPr id="1747" name="Google Shape;1747;p196"/>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a:t>Thông báo hiển thị xác nhận việc cài đặt Add-ons, click </a:t>
            </a:r>
            <a:r>
              <a:rPr lang="en-US" b="1"/>
              <a:t>Allow</a:t>
            </a:r>
            <a:endParaRPr/>
          </a:p>
        </p:txBody>
      </p:sp>
      <p:pic>
        <p:nvPicPr>
          <p:cNvPr id="1748" name="Google Shape;1748;p196"/>
          <p:cNvPicPr preferRelativeResize="0"/>
          <p:nvPr/>
        </p:nvPicPr>
        <p:blipFill rotWithShape="1">
          <a:blip r:embed="rId3">
            <a:alphaModFix/>
          </a:blip>
          <a:srcRect/>
          <a:stretch/>
        </p:blipFill>
        <p:spPr>
          <a:xfrm>
            <a:off x="673545" y="2286000"/>
            <a:ext cx="8440329" cy="3848637"/>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Google Shape;1754;p197"/>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755" name="Google Shape;1755;p197"/>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196</a:t>
            </a:fld>
            <a:endParaRPr/>
          </a:p>
        </p:txBody>
      </p:sp>
      <p:sp>
        <p:nvSpPr>
          <p:cNvPr id="1756" name="Google Shape;1756;p197"/>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a:t>Thông báo hiển thị xác nhận việc cài đặt Add-ons, click </a:t>
            </a:r>
            <a:r>
              <a:rPr lang="en-US" b="1"/>
              <a:t>Allow</a:t>
            </a:r>
            <a:endParaRPr/>
          </a:p>
        </p:txBody>
      </p:sp>
      <p:pic>
        <p:nvPicPr>
          <p:cNvPr id="1757" name="Google Shape;1757;p197"/>
          <p:cNvPicPr preferRelativeResize="0"/>
          <p:nvPr/>
        </p:nvPicPr>
        <p:blipFill rotWithShape="1">
          <a:blip r:embed="rId3">
            <a:alphaModFix/>
          </a:blip>
          <a:srcRect/>
          <a:stretch/>
        </p:blipFill>
        <p:spPr>
          <a:xfrm>
            <a:off x="673545" y="2286000"/>
            <a:ext cx="8440329" cy="3848637"/>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763" name="Google Shape;1763;p198"/>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764" name="Google Shape;1764;p198"/>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197</a:t>
            </a:fld>
            <a:endParaRPr/>
          </a:p>
        </p:txBody>
      </p:sp>
      <p:sp>
        <p:nvSpPr>
          <p:cNvPr id="1765" name="Google Shape;1765;p198"/>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a:t>Click </a:t>
            </a:r>
            <a:r>
              <a:rPr lang="en-US" b="1"/>
              <a:t>Install</a:t>
            </a:r>
            <a:endParaRPr/>
          </a:p>
        </p:txBody>
      </p:sp>
      <p:pic>
        <p:nvPicPr>
          <p:cNvPr id="1766" name="Google Shape;1766;p198"/>
          <p:cNvPicPr preferRelativeResize="0"/>
          <p:nvPr/>
        </p:nvPicPr>
        <p:blipFill rotWithShape="1">
          <a:blip r:embed="rId3">
            <a:alphaModFix/>
          </a:blip>
          <a:srcRect/>
          <a:stretch/>
        </p:blipFill>
        <p:spPr>
          <a:xfrm>
            <a:off x="704563" y="1905000"/>
            <a:ext cx="8402223" cy="3753374"/>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199"/>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773" name="Google Shape;1773;p199"/>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198</a:t>
            </a:fld>
            <a:endParaRPr/>
          </a:p>
        </p:txBody>
      </p:sp>
      <p:sp>
        <p:nvSpPr>
          <p:cNvPr id="1774" name="Google Shape;1774;p199"/>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a:t>Khi Traffic4seo hiển thị biểu tượng Play như hình dưới thì ta có thể sử dụng các tính năng của nó rồi đấy</a:t>
            </a:r>
            <a:endParaRPr/>
          </a:p>
        </p:txBody>
      </p:sp>
      <p:pic>
        <p:nvPicPr>
          <p:cNvPr id="1775" name="Google Shape;1775;p199"/>
          <p:cNvPicPr preferRelativeResize="0"/>
          <p:nvPr/>
        </p:nvPicPr>
        <p:blipFill rotWithShape="1">
          <a:blip r:embed="rId3">
            <a:alphaModFix/>
          </a:blip>
          <a:srcRect/>
          <a:stretch/>
        </p:blipFill>
        <p:spPr>
          <a:xfrm>
            <a:off x="609046" y="2819400"/>
            <a:ext cx="7925907" cy="3105584"/>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1" name="Google Shape;1781;p200"/>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782" name="Google Shape;1782;p200"/>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199</a:t>
            </a:fld>
            <a:endParaRPr/>
          </a:p>
        </p:txBody>
      </p:sp>
      <p:sp>
        <p:nvSpPr>
          <p:cNvPr id="1783" name="Google Shape;1783;p200"/>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a:t>Hướng dẫn kiếm điểm trong Traffic4seo</a:t>
            </a:r>
            <a:endParaRPr/>
          </a:p>
          <a:p>
            <a:pPr marL="273050" lvl="0" indent="-273050" algn="just" rtl="0">
              <a:spcBef>
                <a:spcPts val="600"/>
              </a:spcBef>
              <a:spcAft>
                <a:spcPts val="0"/>
              </a:spcAft>
              <a:buSzPts val="2128"/>
              <a:buChar char="🞂"/>
            </a:pPr>
            <a:r>
              <a:rPr lang="en-US"/>
              <a:t>Trước tiên cần thiết lập cấu hình để kiếm điểm trong Traffic4seo, click vào biểu tượng đồng hồ(1) theo hình dưới sau đó sẽ xuất hiện khung cấu hình(2)</a:t>
            </a:r>
            <a:endParaRPr/>
          </a:p>
          <a:p>
            <a:pPr marL="273050" lvl="0" indent="-137922" algn="just" rtl="0">
              <a:spcBef>
                <a:spcPts val="600"/>
              </a:spcBef>
              <a:spcAft>
                <a:spcPts val="0"/>
              </a:spcAft>
              <a:buSzPts val="2128"/>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title"/>
          </p:nvPr>
        </p:nvSpPr>
        <p:spPr>
          <a:xfrm>
            <a:off x="457200" y="76200"/>
            <a:ext cx="8229600" cy="990600"/>
          </a:xfrm>
          <a:prstGeom prst="rect">
            <a:avLst/>
          </a:prstGeom>
          <a:solidFill>
            <a:schemeClr val="accent1"/>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Arial"/>
                <a:ea typeface="Arial"/>
                <a:cs typeface="Arial"/>
                <a:sym typeface="Arial"/>
              </a:rPr>
              <a:t>Nội Dung</a:t>
            </a:r>
            <a:endParaRPr/>
          </a:p>
        </p:txBody>
      </p:sp>
      <p:sp>
        <p:nvSpPr>
          <p:cNvPr id="109" name="Google Shape;109;p2"/>
          <p:cNvSpPr txBox="1">
            <a:spLocks noGrp="1"/>
          </p:cNvSpPr>
          <p:nvPr>
            <p:ph type="body" idx="1"/>
          </p:nvPr>
        </p:nvSpPr>
        <p:spPr>
          <a:xfrm>
            <a:off x="457200" y="1219200"/>
            <a:ext cx="8229600" cy="4937125"/>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a:latin typeface="Arial"/>
                <a:ea typeface="Arial"/>
                <a:cs typeface="Arial"/>
                <a:sym typeface="Arial"/>
              </a:rPr>
              <a:t>Đặt vấn đề?</a:t>
            </a:r>
            <a:endParaRPr>
              <a:latin typeface="Arial"/>
              <a:ea typeface="Arial"/>
              <a:cs typeface="Arial"/>
              <a:sym typeface="Arial"/>
            </a:endParaRPr>
          </a:p>
          <a:p>
            <a:pPr marL="273050" lvl="0" indent="-273050" algn="just" rtl="0">
              <a:spcBef>
                <a:spcPts val="600"/>
              </a:spcBef>
              <a:spcAft>
                <a:spcPts val="0"/>
              </a:spcAft>
              <a:buSzPts val="2128"/>
              <a:buChar char="🞂"/>
            </a:pPr>
            <a:r>
              <a:rPr lang="en-US">
                <a:latin typeface="Arial"/>
                <a:ea typeface="Arial"/>
                <a:cs typeface="Arial"/>
                <a:sym typeface="Arial"/>
              </a:rPr>
              <a:t>SEO là gì?</a:t>
            </a:r>
            <a:endParaRPr/>
          </a:p>
          <a:p>
            <a:pPr marL="273050" lvl="0" indent="-273050" algn="just" rtl="0">
              <a:spcBef>
                <a:spcPts val="600"/>
              </a:spcBef>
              <a:spcAft>
                <a:spcPts val="0"/>
              </a:spcAft>
              <a:buSzPts val="2128"/>
              <a:buChar char="🞂"/>
            </a:pPr>
            <a:r>
              <a:rPr lang="en-US"/>
              <a:t>Cơ chế hoạt động của công cụ tìm kiếm</a:t>
            </a:r>
            <a:endParaRPr/>
          </a:p>
          <a:p>
            <a:pPr marL="273050" lvl="0" indent="-273050" algn="just" rtl="0">
              <a:spcBef>
                <a:spcPts val="600"/>
              </a:spcBef>
              <a:spcAft>
                <a:spcPts val="0"/>
              </a:spcAft>
              <a:buSzPts val="2128"/>
              <a:buChar char="🞂"/>
            </a:pPr>
            <a:r>
              <a:rPr lang="en-US">
                <a:latin typeface="Arial"/>
                <a:ea typeface="Arial"/>
                <a:cs typeface="Arial"/>
                <a:sym typeface="Arial"/>
              </a:rPr>
              <a:t>Các kỹ thuật SEO</a:t>
            </a:r>
            <a:endParaRPr/>
          </a:p>
          <a:p>
            <a:pPr marL="273050" lvl="0" indent="-273050" algn="just" rtl="0">
              <a:spcBef>
                <a:spcPts val="600"/>
              </a:spcBef>
              <a:spcAft>
                <a:spcPts val="0"/>
              </a:spcAft>
              <a:buSzPts val="2128"/>
              <a:buChar char="🞂"/>
            </a:pPr>
            <a:r>
              <a:rPr lang="en-US">
                <a:latin typeface="Arial"/>
                <a:ea typeface="Arial"/>
                <a:cs typeface="Arial"/>
                <a:sym typeface="Arial"/>
              </a:rPr>
              <a:t>Các Công Việc Phải làm</a:t>
            </a:r>
            <a:endParaRPr>
              <a:latin typeface="Arial"/>
              <a:ea typeface="Arial"/>
              <a:cs typeface="Arial"/>
              <a:sym typeface="Arial"/>
            </a:endParaRPr>
          </a:p>
        </p:txBody>
      </p:sp>
      <p:sp>
        <p:nvSpPr>
          <p:cNvPr id="110" name="Google Shape;110;p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b="0" i="0" u="none" strike="noStrike" cap="none">
                <a:solidFill>
                  <a:schemeClr val="dk2"/>
                </a:solidFill>
                <a:latin typeface="Gill Sans"/>
                <a:ea typeface="Gill Sans"/>
                <a:cs typeface="Gill Sans"/>
                <a:sym typeface="Gill Sans"/>
              </a:rPr>
              <a:t>2</a:t>
            </a:fld>
            <a:endParaRPr sz="1400" b="0" i="0" u="none" strike="noStrike" cap="none">
              <a:solidFill>
                <a:schemeClr val="dk2"/>
              </a:solidFill>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1"/>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Search Engine Optimization –SEO </a:t>
            </a:r>
            <a:endParaRPr>
              <a:latin typeface="Arial"/>
              <a:ea typeface="Arial"/>
              <a:cs typeface="Arial"/>
              <a:sym typeface="Arial"/>
            </a:endParaRPr>
          </a:p>
        </p:txBody>
      </p:sp>
      <p:sp>
        <p:nvSpPr>
          <p:cNvPr id="248" name="Google Shape;248;p21"/>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20</a:t>
            </a:fld>
            <a:endParaRPr sz="1400">
              <a:solidFill>
                <a:schemeClr val="dk2"/>
              </a:solidFill>
              <a:latin typeface="Gill Sans"/>
              <a:ea typeface="Gill Sans"/>
              <a:cs typeface="Gill Sans"/>
              <a:sym typeface="Gill Sans"/>
            </a:endParaRPr>
          </a:p>
        </p:txBody>
      </p:sp>
      <p:sp>
        <p:nvSpPr>
          <p:cNvPr id="249" name="Google Shape;249;p21"/>
          <p:cNvSpPr/>
          <p:nvPr/>
        </p:nvSpPr>
        <p:spPr>
          <a:xfrm>
            <a:off x="7086600" y="1219200"/>
            <a:ext cx="1524000" cy="76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0" name="Google Shape;250;p21"/>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#3. SEO social</a:t>
            </a:r>
            <a:endParaRPr/>
          </a:p>
          <a:p>
            <a:pPr marL="273050" lvl="0" indent="-273050" algn="just" rtl="0">
              <a:spcBef>
                <a:spcPts val="600"/>
              </a:spcBef>
              <a:spcAft>
                <a:spcPts val="0"/>
              </a:spcAft>
              <a:buSzPts val="2128"/>
              <a:buChar char="🞂"/>
            </a:pPr>
            <a:r>
              <a:rPr lang="en-US"/>
              <a:t>Trong SEO social, các trang social media và tương tác của người dùng trên Facebook hay Twitter sẽ kết hợp với SEO để góp phần nâng cao thứ hạng của website trên trang kết quả tìm kiếm.</a:t>
            </a:r>
            <a:endParaRPr/>
          </a:p>
          <a:p>
            <a:pPr marL="273050" lvl="0" indent="-273050" algn="just" rtl="0">
              <a:spcBef>
                <a:spcPts val="600"/>
              </a:spcBef>
              <a:spcAft>
                <a:spcPts val="0"/>
              </a:spcAft>
              <a:buSzPts val="2128"/>
              <a:buChar char="🞂"/>
            </a:pPr>
            <a:r>
              <a:rPr lang="en-US"/>
              <a:t>Trên cơ bản, dù SEO hay nền tảng social media thì nội dung thu hút, hấp dẫn vẫn là yếu tố quyết định để đạt thứ hạng cao trên các công cụ tìm kiếm.</a:t>
            </a:r>
            <a:endParaRPr/>
          </a:p>
          <a:p>
            <a:pPr marL="0" lvl="0" indent="0" algn="just" rtl="0">
              <a:spcBef>
                <a:spcPts val="600"/>
              </a:spcBef>
              <a:spcAft>
                <a:spcPts val="0"/>
              </a:spcAft>
              <a:buSzPts val="2128"/>
              <a:buNone/>
            </a:pPr>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201"/>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790" name="Google Shape;1790;p201"/>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200</a:t>
            </a:fld>
            <a:endParaRPr/>
          </a:p>
        </p:txBody>
      </p:sp>
      <p:sp>
        <p:nvSpPr>
          <p:cNvPr id="1791" name="Google Shape;1791;p201"/>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a:t>Hướng dẫn kiếm điểm trong Traffic4seo</a:t>
            </a:r>
            <a:endParaRPr/>
          </a:p>
          <a:p>
            <a:pPr marL="273050" lvl="0" indent="-137922" algn="just" rtl="0">
              <a:spcBef>
                <a:spcPts val="600"/>
              </a:spcBef>
              <a:spcAft>
                <a:spcPts val="0"/>
              </a:spcAft>
              <a:buSzPts val="2128"/>
              <a:buNone/>
            </a:pPr>
            <a:endParaRPr/>
          </a:p>
        </p:txBody>
      </p:sp>
      <p:pic>
        <p:nvPicPr>
          <p:cNvPr id="1792" name="Google Shape;1792;p201"/>
          <p:cNvPicPr preferRelativeResize="0"/>
          <p:nvPr/>
        </p:nvPicPr>
        <p:blipFill rotWithShape="1">
          <a:blip r:embed="rId3">
            <a:alphaModFix/>
          </a:blip>
          <a:srcRect/>
          <a:stretch/>
        </p:blipFill>
        <p:spPr>
          <a:xfrm>
            <a:off x="331382" y="2286000"/>
            <a:ext cx="8812618" cy="3456432"/>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p202"/>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799" name="Google Shape;1799;p20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201</a:t>
            </a:fld>
            <a:endParaRPr/>
          </a:p>
        </p:txBody>
      </p:sp>
      <p:sp>
        <p:nvSpPr>
          <p:cNvPr id="1800" name="Google Shape;1800;p202"/>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a:t>Hướng dẫn kiếm điểm trong Traffic4seo</a:t>
            </a:r>
            <a:endParaRPr/>
          </a:p>
          <a:p>
            <a:pPr marL="273050" lvl="0" indent="-273050" algn="just" rtl="0">
              <a:spcBef>
                <a:spcPts val="600"/>
              </a:spcBef>
              <a:spcAft>
                <a:spcPts val="0"/>
              </a:spcAft>
              <a:buSzPts val="2128"/>
              <a:buChar char="🞂"/>
            </a:pPr>
            <a:r>
              <a:rPr lang="en-US"/>
              <a:t>Tại phần này ta chỉ cần để ý tới ô </a:t>
            </a:r>
            <a:r>
              <a:rPr lang="en-US" b="1"/>
              <a:t>Number of Tab</a:t>
            </a:r>
            <a:r>
              <a:rPr lang="en-US"/>
              <a:t>, mặc định Traffic4seo để là 10 có nghĩa là bạn có thể view cùng lúc 10 tab website cho các thành viên khác cùng lúc, tùy thuộc vào cấu hình máy tính của bạn mà bạn nên đặt số lượng phù hợp, tối đa traffic4seo cho phép bạn đặt là 30 &gt;&gt; click </a:t>
            </a:r>
            <a:r>
              <a:rPr lang="en-US" b="1"/>
              <a:t>Start </a:t>
            </a:r>
            <a:r>
              <a:rPr lang="en-US"/>
              <a:t>để bắt đầu</a:t>
            </a:r>
            <a:endParaRPr/>
          </a:p>
          <a:p>
            <a:pPr marL="273050" lvl="0" indent="-273050" algn="just" rtl="0">
              <a:spcBef>
                <a:spcPts val="600"/>
              </a:spcBef>
              <a:spcAft>
                <a:spcPts val="0"/>
              </a:spcAft>
              <a:buSzPts val="2128"/>
              <a:buChar char="🞂"/>
            </a:pPr>
            <a:r>
              <a:rPr lang="en-US"/>
              <a:t>Ta sẽ thấy Traffic4seo sẽ tự động mở website của các thành viên khác, sau view các website trong một thời gian nhất định ta sẽ thấy điểm số của mình tăng lên.</a:t>
            </a:r>
            <a:endParaRPr/>
          </a:p>
          <a:p>
            <a:pPr marL="273050" lvl="0" indent="-137922" algn="just" rtl="0">
              <a:spcBef>
                <a:spcPts val="600"/>
              </a:spcBef>
              <a:spcAft>
                <a:spcPts val="0"/>
              </a:spcAft>
              <a:buSzPts val="2128"/>
              <a:buNone/>
            </a:pPr>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sp>
        <p:nvSpPr>
          <p:cNvPr id="1806" name="Google Shape;1806;p203"/>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807" name="Google Shape;1807;p203"/>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202</a:t>
            </a:fld>
            <a:endParaRPr/>
          </a:p>
        </p:txBody>
      </p:sp>
      <p:sp>
        <p:nvSpPr>
          <p:cNvPr id="1808" name="Google Shape;1808;p203"/>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736"/>
              <a:buChar char="🞂"/>
            </a:pPr>
            <a:r>
              <a:rPr lang="en-US" sz="3600"/>
              <a:t>Cách tăng traffic bằng Traffic4seo</a:t>
            </a:r>
            <a:endParaRPr/>
          </a:p>
          <a:p>
            <a:pPr marL="273050" lvl="0" indent="-273050" algn="just" rtl="0">
              <a:spcBef>
                <a:spcPts val="600"/>
              </a:spcBef>
              <a:spcAft>
                <a:spcPts val="0"/>
              </a:spcAft>
              <a:buSzPts val="2128"/>
              <a:buChar char="🞂"/>
            </a:pPr>
            <a:r>
              <a:rPr lang="en-US"/>
              <a:t>Để tăng traffic bằng Traffic4seo trước tiên bạn click vào </a:t>
            </a:r>
            <a:r>
              <a:rPr lang="en-US" b="1"/>
              <a:t>Add Link</a:t>
            </a:r>
            <a:r>
              <a:rPr lang="en-US"/>
              <a:t> trong phần </a:t>
            </a:r>
            <a:r>
              <a:rPr lang="en-US" b="1"/>
              <a:t>Quản lý</a:t>
            </a:r>
            <a:endParaRPr/>
          </a:p>
          <a:p>
            <a:pPr marL="273050" lvl="0" indent="-137922" algn="just" rtl="0">
              <a:spcBef>
                <a:spcPts val="600"/>
              </a:spcBef>
              <a:spcAft>
                <a:spcPts val="0"/>
              </a:spcAft>
              <a:buSzPts val="2128"/>
              <a:buNone/>
            </a:pPr>
            <a:endParaRPr/>
          </a:p>
        </p:txBody>
      </p:sp>
      <p:pic>
        <p:nvPicPr>
          <p:cNvPr id="1809" name="Google Shape;1809;p203"/>
          <p:cNvPicPr preferRelativeResize="0"/>
          <p:nvPr/>
        </p:nvPicPr>
        <p:blipFill rotWithShape="1">
          <a:blip r:embed="rId3">
            <a:alphaModFix/>
          </a:blip>
          <a:srcRect/>
          <a:stretch/>
        </p:blipFill>
        <p:spPr>
          <a:xfrm>
            <a:off x="304800" y="3200400"/>
            <a:ext cx="8077200" cy="251460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sp>
        <p:nvSpPr>
          <p:cNvPr id="1815" name="Google Shape;1815;p204"/>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816" name="Google Shape;1816;p204"/>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203</a:t>
            </a:fld>
            <a:endParaRPr/>
          </a:p>
        </p:txBody>
      </p:sp>
      <p:sp>
        <p:nvSpPr>
          <p:cNvPr id="1817" name="Google Shape;1817;p204"/>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736"/>
              <a:buChar char="🞂"/>
            </a:pPr>
            <a:r>
              <a:rPr lang="en-US" sz="3600"/>
              <a:t>Tại cửa sổ popup hiển thị lên, bạn click vào </a:t>
            </a:r>
            <a:r>
              <a:rPr lang="en-US" sz="3600" b="1"/>
              <a:t>Chọn Loại</a:t>
            </a:r>
            <a:r>
              <a:rPr lang="en-US" sz="3600"/>
              <a:t> sẽ thấy danh sách các cách mà bạn có thể tăng traffic vào website của mình</a:t>
            </a:r>
            <a:endParaRPr/>
          </a:p>
        </p:txBody>
      </p:sp>
      <p:pic>
        <p:nvPicPr>
          <p:cNvPr id="1818" name="Google Shape;1818;p204"/>
          <p:cNvPicPr preferRelativeResize="0"/>
          <p:nvPr/>
        </p:nvPicPr>
        <p:blipFill rotWithShape="1">
          <a:blip r:embed="rId3">
            <a:alphaModFix/>
          </a:blip>
          <a:srcRect/>
          <a:stretch/>
        </p:blipFill>
        <p:spPr>
          <a:xfrm>
            <a:off x="1869558" y="3428521"/>
            <a:ext cx="5677693" cy="3429479"/>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823"/>
        <p:cNvGrpSpPr/>
        <p:nvPr/>
      </p:nvGrpSpPr>
      <p:grpSpPr>
        <a:xfrm>
          <a:off x="0" y="0"/>
          <a:ext cx="0" cy="0"/>
          <a:chOff x="0" y="0"/>
          <a:chExt cx="0" cy="0"/>
        </a:xfrm>
      </p:grpSpPr>
      <p:sp>
        <p:nvSpPr>
          <p:cNvPr id="1824" name="Google Shape;1824;p205"/>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825" name="Google Shape;1825;p205"/>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204</a:t>
            </a:fld>
            <a:endParaRPr/>
          </a:p>
        </p:txBody>
      </p:sp>
      <p:sp>
        <p:nvSpPr>
          <p:cNvPr id="1826" name="Google Shape;1826;p205"/>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736"/>
              <a:buChar char="🞂"/>
            </a:pPr>
            <a:r>
              <a:rPr lang="en-US" sz="3600" b="1"/>
              <a:t>Google Normal:</a:t>
            </a:r>
            <a:r>
              <a:rPr lang="en-US" sz="3600"/>
              <a:t> Điều hướng người dùng truy cập vào google.com và tìm từ khóa mà bạn chỉ định, sau đó người dùng sẽ click vào website của bạn thông qua từ khóa tìm được. Sau khi cấu hình xong bạn click </a:t>
            </a:r>
            <a:r>
              <a:rPr lang="en-US" sz="3600" b="1"/>
              <a:t>Addlink Google Normal</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6"/>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833" name="Google Shape;1833;p206"/>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205</a:t>
            </a:fld>
            <a:endParaRPr/>
          </a:p>
        </p:txBody>
      </p:sp>
      <p:pic>
        <p:nvPicPr>
          <p:cNvPr id="1834" name="Google Shape;1834;p206"/>
          <p:cNvPicPr preferRelativeResize="0">
            <a:picLocks noGrp="1"/>
          </p:cNvPicPr>
          <p:nvPr>
            <p:ph type="body" idx="1"/>
          </p:nvPr>
        </p:nvPicPr>
        <p:blipFill rotWithShape="1">
          <a:blip r:embed="rId3">
            <a:alphaModFix/>
          </a:blip>
          <a:srcRect/>
          <a:stretch/>
        </p:blipFill>
        <p:spPr>
          <a:xfrm>
            <a:off x="1524000" y="990600"/>
            <a:ext cx="5345112" cy="5559633"/>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07"/>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841" name="Google Shape;1841;p207"/>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206</a:t>
            </a:fld>
            <a:endParaRPr/>
          </a:p>
        </p:txBody>
      </p:sp>
      <p:sp>
        <p:nvSpPr>
          <p:cNvPr id="1842" name="Google Shape;1842;p207"/>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Google Image:</a:t>
            </a:r>
            <a:r>
              <a:rPr lang="en-US"/>
              <a:t> Khi bạn tìm kiếm bằng Google Image, công cụ chỉ tìm link của site (không phải link ảnh) sau đó click vào nút Visit page. Tại bước thứ 3 bạn cần chú ý điền link của trang web chứa bức ảnh đó (không phải link ảnh) và click vào </a:t>
            </a:r>
            <a:r>
              <a:rPr lang="en-US" b="1"/>
              <a:t>Addlink Google Image</a:t>
            </a:r>
            <a:r>
              <a:rPr lang="en-US"/>
              <a:t> sau khi đã thiết lập xong.</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8" name="Google Shape;1848;p208"/>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849" name="Google Shape;1849;p208"/>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207</a:t>
            </a:fld>
            <a:endParaRPr/>
          </a:p>
        </p:txBody>
      </p:sp>
      <p:sp>
        <p:nvSpPr>
          <p:cNvPr id="1850" name="Google Shape;1850;p208"/>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Google Image:</a:t>
            </a:r>
            <a:r>
              <a:rPr lang="en-US"/>
              <a:t> Khi bạn tìm kiếm bằng Google Image, công cụ chỉ tìm link của site (không phải link ảnh) sau đó click vào nút Visit page. Tại bước thứ 3 bạn cần chú ý điền link của trang web chứa bức ảnh đó (không phải link ảnh) và click vào </a:t>
            </a:r>
            <a:r>
              <a:rPr lang="en-US" b="1"/>
              <a:t>Addlink Google Image</a:t>
            </a:r>
            <a:r>
              <a:rPr lang="en-US"/>
              <a:t> sau khi đã thiết lập xong.</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209"/>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857" name="Google Shape;1857;p209"/>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208</a:t>
            </a:fld>
            <a:endParaRPr/>
          </a:p>
        </p:txBody>
      </p:sp>
      <p:sp>
        <p:nvSpPr>
          <p:cNvPr id="1858" name="Google Shape;1858;p209"/>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a:t>.</a:t>
            </a:r>
            <a:endParaRPr/>
          </a:p>
        </p:txBody>
      </p:sp>
      <p:pic>
        <p:nvPicPr>
          <p:cNvPr id="1859" name="Google Shape;1859;p209"/>
          <p:cNvPicPr preferRelativeResize="0"/>
          <p:nvPr/>
        </p:nvPicPr>
        <p:blipFill rotWithShape="1">
          <a:blip r:embed="rId3">
            <a:alphaModFix/>
          </a:blip>
          <a:srcRect/>
          <a:stretch/>
        </p:blipFill>
        <p:spPr>
          <a:xfrm>
            <a:off x="1723627" y="228153"/>
            <a:ext cx="5696745" cy="6401694"/>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p210"/>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866" name="Google Shape;1866;p210"/>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209</a:t>
            </a:fld>
            <a:endParaRPr/>
          </a:p>
        </p:txBody>
      </p:sp>
      <p:sp>
        <p:nvSpPr>
          <p:cNvPr id="1867" name="Google Shape;1867;p210"/>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a:t>.</a:t>
            </a:r>
            <a:r>
              <a:rPr lang="en-US" b="1"/>
              <a:t> Customize:</a:t>
            </a:r>
            <a:r>
              <a:rPr lang="en-US"/>
              <a:t> Đây là phần bạn có thể tùy chỉnh cấu hình các bước di chuyển của người khác khi vào website của bạn (có thể từ web A -&gt; web B-&gt; web cần </a:t>
            </a:r>
            <a:r>
              <a:rPr lang="en-US" u="sng" strike="sngStrike">
                <a:solidFill>
                  <a:schemeClr val="hlink"/>
                </a:solidFill>
                <a:hlinkClick r:id="rId3"/>
              </a:rPr>
              <a:t>SEO</a:t>
            </a:r>
            <a:r>
              <a:rPr lang="en-US"/>
              <a:t>), đây thực sự là tính năng rất thú vị vì sẽ giúp website của bạn đa dạng nguồn truy cập hơn. click </a:t>
            </a:r>
            <a:r>
              <a:rPr lang="en-US" b="1"/>
              <a:t>Addlink Customize</a:t>
            </a:r>
            <a:r>
              <a:rPr lang="en-US"/>
              <a:t> sau khi đã thiết lập xong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2"/>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Search Engine Optimization –SEO </a:t>
            </a:r>
            <a:endParaRPr>
              <a:latin typeface="Arial"/>
              <a:ea typeface="Arial"/>
              <a:cs typeface="Arial"/>
              <a:sym typeface="Arial"/>
            </a:endParaRPr>
          </a:p>
        </p:txBody>
      </p:sp>
      <p:sp>
        <p:nvSpPr>
          <p:cNvPr id="256" name="Google Shape;256;p2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21</a:t>
            </a:fld>
            <a:endParaRPr sz="1400">
              <a:solidFill>
                <a:schemeClr val="dk2"/>
              </a:solidFill>
              <a:latin typeface="Gill Sans"/>
              <a:ea typeface="Gill Sans"/>
              <a:cs typeface="Gill Sans"/>
              <a:sym typeface="Gill Sans"/>
            </a:endParaRPr>
          </a:p>
        </p:txBody>
      </p:sp>
      <p:sp>
        <p:nvSpPr>
          <p:cNvPr id="257" name="Google Shape;257;p22"/>
          <p:cNvSpPr/>
          <p:nvPr/>
        </p:nvSpPr>
        <p:spPr>
          <a:xfrm>
            <a:off x="7086600" y="1219200"/>
            <a:ext cx="1524000" cy="76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8" name="Google Shape;258;p22"/>
          <p:cNvSpPr txBox="1">
            <a:spLocks noGrp="1"/>
          </p:cNvSpPr>
          <p:nvPr>
            <p:ph type="body" idx="1"/>
          </p:nvPr>
        </p:nvSpPr>
        <p:spPr>
          <a:xfrm>
            <a:off x="381000" y="10668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#4. SEO ảnh</a:t>
            </a:r>
            <a:endParaRPr/>
          </a:p>
          <a:p>
            <a:pPr marL="273050" lvl="0" indent="-273050" algn="just" rtl="0">
              <a:spcBef>
                <a:spcPts val="600"/>
              </a:spcBef>
              <a:spcAft>
                <a:spcPts val="0"/>
              </a:spcAft>
              <a:buSzPts val="2128"/>
              <a:buChar char="🞂"/>
            </a:pPr>
            <a:r>
              <a:rPr lang="en-US"/>
              <a:t>SEO ảnh là quá trình tối ưu hoá giúp hình ảnh sản phẩm, hình ảnh website xếp hạng cao hơn trên kết quả tìm kiếm của Google và các công cụ tìm kiếm hình ảnh khác</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211"/>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874" name="Google Shape;1874;p211"/>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210</a:t>
            </a:fld>
            <a:endParaRPr/>
          </a:p>
        </p:txBody>
      </p:sp>
      <p:pic>
        <p:nvPicPr>
          <p:cNvPr id="1875" name="Google Shape;1875;p211"/>
          <p:cNvPicPr preferRelativeResize="0">
            <a:picLocks noGrp="1"/>
          </p:cNvPicPr>
          <p:nvPr>
            <p:ph type="body" idx="1"/>
          </p:nvPr>
        </p:nvPicPr>
        <p:blipFill rotWithShape="1">
          <a:blip r:embed="rId3">
            <a:alphaModFix/>
          </a:blip>
          <a:srcRect/>
          <a:stretch/>
        </p:blipFill>
        <p:spPr>
          <a:xfrm>
            <a:off x="2061455" y="1219200"/>
            <a:ext cx="5021089" cy="493712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212"/>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882" name="Google Shape;1882;p21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211</a:t>
            </a:fld>
            <a:endParaRPr/>
          </a:p>
        </p:txBody>
      </p:sp>
      <p:sp>
        <p:nvSpPr>
          <p:cNvPr id="1883" name="Google Shape;1883;p212"/>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a:t>Sau khi cấu hình tăng traffic xong, bạn sẽ thấy xuất hiện bảng như hình dưới. Tại đây bạn cần chú ý tới mục khoanh tròn (như hình)</a:t>
            </a:r>
            <a:endParaRPr/>
          </a:p>
          <a:p>
            <a:pPr marL="273050" lvl="0" indent="-273050" algn="just" rtl="0">
              <a:spcBef>
                <a:spcPts val="600"/>
              </a:spcBef>
              <a:spcAft>
                <a:spcPts val="0"/>
              </a:spcAft>
              <a:buSzPts val="2128"/>
              <a:buChar char="🞂"/>
            </a:pPr>
            <a:r>
              <a:rPr lang="en-US" b="1"/>
              <a:t>CPH:</a:t>
            </a:r>
            <a:r>
              <a:rPr lang="en-US"/>
              <a:t> Số lượng traffic bạn muốn thành viên khác view cho link trong 1 giờ</a:t>
            </a:r>
            <a:endParaRPr/>
          </a:p>
          <a:p>
            <a:pPr marL="273050" lvl="0" indent="-273050" algn="just" rtl="0">
              <a:spcBef>
                <a:spcPts val="600"/>
              </a:spcBef>
              <a:spcAft>
                <a:spcPts val="0"/>
              </a:spcAft>
              <a:buSzPts val="2128"/>
              <a:buChar char="🞂"/>
            </a:pPr>
            <a:r>
              <a:rPr lang="en-US" b="1"/>
              <a:t>CPD:</a:t>
            </a:r>
            <a:r>
              <a:rPr lang="en-US"/>
              <a:t> Số lượng traffic bạn muốn thành viên khác view cho link trong 1 ngày</a:t>
            </a:r>
            <a:endParaRPr/>
          </a:p>
          <a:p>
            <a:pPr marL="273050" lvl="0" indent="-273050" algn="just" rtl="0">
              <a:spcBef>
                <a:spcPts val="600"/>
              </a:spcBef>
              <a:spcAft>
                <a:spcPts val="0"/>
              </a:spcAft>
              <a:buSzPts val="2128"/>
              <a:buChar char="🞂"/>
            </a:pPr>
            <a:r>
              <a:rPr lang="en-US" b="1"/>
              <a:t>LIMIT: </a:t>
            </a:r>
            <a:r>
              <a:rPr lang="en-US"/>
              <a:t>Tối đa lượng traffic được phép view</a:t>
            </a:r>
            <a:endParaRPr/>
          </a:p>
          <a:p>
            <a:pPr marL="273050" lvl="0" indent="-137922" algn="just" rtl="0">
              <a:spcBef>
                <a:spcPts val="600"/>
              </a:spcBef>
              <a:spcAft>
                <a:spcPts val="0"/>
              </a:spcAft>
              <a:buSzPts val="2128"/>
              <a:buNone/>
            </a:pPr>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sp>
        <p:nvSpPr>
          <p:cNvPr id="1889" name="Google Shape;1889;p213"/>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890" name="Google Shape;1890;p213"/>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212</a:t>
            </a:fld>
            <a:endParaRPr/>
          </a:p>
        </p:txBody>
      </p:sp>
      <p:pic>
        <p:nvPicPr>
          <p:cNvPr id="1891" name="Google Shape;1891;p213"/>
          <p:cNvPicPr preferRelativeResize="0">
            <a:picLocks noGrp="1"/>
          </p:cNvPicPr>
          <p:nvPr>
            <p:ph type="body" idx="1"/>
          </p:nvPr>
        </p:nvPicPr>
        <p:blipFill rotWithShape="1">
          <a:blip r:embed="rId3">
            <a:alphaModFix/>
          </a:blip>
          <a:srcRect/>
          <a:stretch/>
        </p:blipFill>
        <p:spPr>
          <a:xfrm>
            <a:off x="2018943" y="1944444"/>
            <a:ext cx="5106113" cy="3486637"/>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14"/>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898" name="Google Shape;1898;p214"/>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213</a:t>
            </a:fld>
            <a:endParaRPr/>
          </a:p>
        </p:txBody>
      </p:sp>
      <p:sp>
        <p:nvSpPr>
          <p:cNvPr id="1899" name="Google Shape;1899;p214"/>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432"/>
              <a:buChar char="🞂"/>
            </a:pPr>
            <a:r>
              <a:rPr lang="en-US" sz="3200" b="1"/>
              <a:t>Phần mềm iClick </a:t>
            </a:r>
            <a:endParaRPr sz="3200" b="1"/>
          </a:p>
          <a:p>
            <a:pPr marL="547688" lvl="1" indent="-273049" algn="just" rtl="0">
              <a:spcBef>
                <a:spcPts val="500"/>
              </a:spcBef>
              <a:spcAft>
                <a:spcPts val="0"/>
              </a:spcAft>
              <a:buSzPts val="2432"/>
              <a:buChar char="🞂"/>
            </a:pPr>
            <a:r>
              <a:rPr lang="en-US" sz="3200" b="1"/>
              <a:t>iClick là hệ thống phần mềm, công cụ hỗ trợ seo và marketing</a:t>
            </a:r>
            <a:r>
              <a:rPr lang="en-US" sz="3200"/>
              <a:t> cho mọi người. </a:t>
            </a:r>
            <a:endParaRPr sz="3200"/>
          </a:p>
          <a:p>
            <a:pPr marL="547688" lvl="1" indent="-273049" algn="just" rtl="0">
              <a:spcBef>
                <a:spcPts val="500"/>
              </a:spcBef>
              <a:spcAft>
                <a:spcPts val="0"/>
              </a:spcAft>
              <a:buSzPts val="2432"/>
              <a:buChar char="🞂"/>
            </a:pPr>
            <a:r>
              <a:rPr lang="en-US" sz="3200"/>
              <a:t>iClick hoạt động dựa trên công đồng với các nguyên tắc trao đổi, chia sẻ, càng đông càng hiệu quả.</a:t>
            </a:r>
            <a:endParaRPr sz="3200"/>
          </a:p>
          <a:p>
            <a:pPr marL="547688" lvl="1" indent="-273049" algn="just" rtl="0">
              <a:spcBef>
                <a:spcPts val="500"/>
              </a:spcBef>
              <a:spcAft>
                <a:spcPts val="0"/>
              </a:spcAft>
              <a:buSzPts val="2432"/>
              <a:buChar char="🞂"/>
            </a:pPr>
            <a:r>
              <a:rPr lang="en-US" sz="3200"/>
              <a:t> Hệ thống iClick chia ra hai dạng công cụ chính là SEO và MARKETING. </a:t>
            </a:r>
            <a:endParaRPr sz="320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215"/>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906" name="Google Shape;1906;p215"/>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214</a:t>
            </a:fld>
            <a:endParaRPr/>
          </a:p>
        </p:txBody>
      </p:sp>
      <p:sp>
        <p:nvSpPr>
          <p:cNvPr id="1907" name="Google Shape;1907;p215"/>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432"/>
              <a:buChar char="🞂"/>
            </a:pPr>
            <a:r>
              <a:rPr lang="en-US" sz="3200" b="1"/>
              <a:t>Phần mềm iClick </a:t>
            </a:r>
            <a:endParaRPr sz="3200" b="1"/>
          </a:p>
          <a:p>
            <a:pPr marL="547688" lvl="1" indent="-273049" algn="just" rtl="0">
              <a:spcBef>
                <a:spcPts val="500"/>
              </a:spcBef>
              <a:spcAft>
                <a:spcPts val="0"/>
              </a:spcAft>
              <a:buSzPts val="2432"/>
              <a:buChar char="🞂"/>
            </a:pPr>
            <a:r>
              <a:rPr lang="en-US" sz="3200"/>
              <a:t>Tài nguyên seo trên iClick rất phong phú và đa dạng. iClick có hai đơn vị trao đổi chính làTài nguyên và số dư tài khoản. </a:t>
            </a:r>
            <a:endParaRPr sz="3200"/>
          </a:p>
          <a:p>
            <a:pPr marL="547688" lvl="1" indent="-273049" algn="just" rtl="0">
              <a:spcBef>
                <a:spcPts val="500"/>
              </a:spcBef>
              <a:spcAft>
                <a:spcPts val="0"/>
              </a:spcAft>
              <a:buSzPts val="2432"/>
              <a:buChar char="🞂"/>
            </a:pPr>
            <a:r>
              <a:rPr lang="en-US" sz="3200"/>
              <a:t>iClick miễn phí không giới hạn cho tất cả mọi người. Thành viên muốn đóng phí thì có bốn gói VIP để lựa chọn. </a:t>
            </a:r>
            <a:endParaRPr sz="3200" b="1"/>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912"/>
        <p:cNvGrpSpPr/>
        <p:nvPr/>
      </p:nvGrpSpPr>
      <p:grpSpPr>
        <a:xfrm>
          <a:off x="0" y="0"/>
          <a:ext cx="0" cy="0"/>
          <a:chOff x="0" y="0"/>
          <a:chExt cx="0" cy="0"/>
        </a:xfrm>
      </p:grpSpPr>
      <p:sp>
        <p:nvSpPr>
          <p:cNvPr id="1913" name="Google Shape;1913;p216"/>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914" name="Google Shape;1914;p216"/>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215</a:t>
            </a:fld>
            <a:endParaRPr/>
          </a:p>
        </p:txBody>
      </p:sp>
      <p:sp>
        <p:nvSpPr>
          <p:cNvPr id="1915" name="Google Shape;1915;p216"/>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432"/>
              <a:buChar char="🞂"/>
            </a:pPr>
            <a:r>
              <a:rPr lang="en-US" sz="3200"/>
              <a:t>Công cụ và chức năng từng công cụ có trong iClick?</a:t>
            </a:r>
            <a:endParaRPr sz="3200"/>
          </a:p>
          <a:p>
            <a:pPr marL="273050" lvl="0" indent="-273050" algn="just" rtl="0">
              <a:spcBef>
                <a:spcPts val="600"/>
              </a:spcBef>
              <a:spcAft>
                <a:spcPts val="0"/>
              </a:spcAft>
              <a:buSzPts val="2432"/>
              <a:buChar char="🞂"/>
            </a:pPr>
            <a:r>
              <a:rPr lang="en-US" sz="3200"/>
              <a:t>SEO</a:t>
            </a:r>
            <a:endParaRPr/>
          </a:p>
          <a:p>
            <a:pPr marL="273050" lvl="0" indent="-273050" algn="just" rtl="0">
              <a:spcBef>
                <a:spcPts val="600"/>
              </a:spcBef>
              <a:spcAft>
                <a:spcPts val="0"/>
              </a:spcAft>
              <a:buSzPts val="2432"/>
              <a:buChar char="🞂"/>
            </a:pPr>
            <a:r>
              <a:rPr lang="en-US" sz="3200" b="1"/>
              <a:t>ViewLink</a:t>
            </a:r>
            <a:r>
              <a:rPr lang="en-US" sz="3200"/>
              <a:t>: view trang web cho nhau, tăng view, tăng lượt truy cập, giảm tỉ lệ thoát, tăng lượt truy cập direct trên Google Analytics(GA).</a:t>
            </a:r>
            <a:endParaRPr/>
          </a:p>
          <a:p>
            <a:pPr marL="273050" lvl="0" indent="-273050" algn="just" rtl="0">
              <a:spcBef>
                <a:spcPts val="600"/>
              </a:spcBef>
              <a:spcAft>
                <a:spcPts val="0"/>
              </a:spcAft>
              <a:buSzPts val="2432"/>
              <a:buChar char="🞂"/>
            </a:pPr>
            <a:r>
              <a:rPr lang="en-US" sz="3200" b="1"/>
              <a:t>ClickBacklink</a:t>
            </a:r>
            <a:r>
              <a:rPr lang="en-US" sz="3200"/>
              <a:t>: tìm và click vào backlink của website bạn, tăng lượt truy cập referral trên GA.</a:t>
            </a:r>
            <a:endParaRPr sz="320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217"/>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922" name="Google Shape;1922;p217"/>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216</a:t>
            </a:fld>
            <a:endParaRPr/>
          </a:p>
        </p:txBody>
      </p:sp>
      <p:sp>
        <p:nvSpPr>
          <p:cNvPr id="1923" name="Google Shape;1923;p217"/>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432"/>
              <a:buChar char="🞂"/>
            </a:pPr>
            <a:r>
              <a:rPr lang="en-US" sz="3200"/>
              <a:t>Công cụ và chức năng từng công cụ có trong iClick?</a:t>
            </a:r>
            <a:endParaRPr sz="3200"/>
          </a:p>
          <a:p>
            <a:pPr marL="273050" lvl="0" indent="-273050" algn="just" rtl="0">
              <a:spcBef>
                <a:spcPts val="600"/>
              </a:spcBef>
              <a:spcAft>
                <a:spcPts val="0"/>
              </a:spcAft>
              <a:buSzPts val="2432"/>
              <a:buChar char="🞂"/>
            </a:pPr>
            <a:r>
              <a:rPr lang="en-US" sz="3200"/>
              <a:t>SEO</a:t>
            </a:r>
            <a:endParaRPr/>
          </a:p>
          <a:p>
            <a:pPr marL="273050" lvl="0" indent="-273050" algn="just" rtl="0">
              <a:spcBef>
                <a:spcPts val="600"/>
              </a:spcBef>
              <a:spcAft>
                <a:spcPts val="0"/>
              </a:spcAft>
              <a:buSzPts val="2432"/>
              <a:buChar char="🞂"/>
            </a:pPr>
            <a:r>
              <a:rPr lang="en-US" sz="3200" b="1"/>
              <a:t>ClickKeyword</a:t>
            </a:r>
            <a:r>
              <a:rPr lang="en-US" sz="3200"/>
              <a:t>: tìm và click website của bạn khi search Google với từ khoá bạn quy định, tăng lượt truy cập oganic trên GA.</a:t>
            </a:r>
            <a:endParaRPr/>
          </a:p>
          <a:p>
            <a:pPr marL="273050" lvl="0" indent="-273050" algn="just" rtl="0">
              <a:spcBef>
                <a:spcPts val="600"/>
              </a:spcBef>
              <a:spcAft>
                <a:spcPts val="0"/>
              </a:spcAft>
              <a:buSzPts val="2432"/>
              <a:buChar char="🞂"/>
            </a:pPr>
            <a:r>
              <a:rPr lang="en-US" sz="3200" b="1"/>
              <a:t>ViewMangXaHoi</a:t>
            </a:r>
            <a:r>
              <a:rPr lang="en-US" sz="3200"/>
              <a:t>: view trở về site bạn từ một link trên mạng xã hội: G+, Facebook, Twitter, ..., tặng lượt truy cập social trên GA.</a:t>
            </a:r>
            <a:endParaRPr sz="320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218"/>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930" name="Google Shape;1930;p218"/>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217</a:t>
            </a:fld>
            <a:endParaRPr/>
          </a:p>
        </p:txBody>
      </p:sp>
      <p:sp>
        <p:nvSpPr>
          <p:cNvPr id="1931" name="Google Shape;1931;p218"/>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432"/>
              <a:buChar char="🞂"/>
            </a:pPr>
            <a:r>
              <a:rPr lang="en-US" sz="3200" b="1"/>
              <a:t>CheckKeyword</a:t>
            </a:r>
            <a:r>
              <a:rPr lang="en-US" sz="3200"/>
              <a:t>: kiểm tra vị trí từ khoá trên tìm kiếm Google, lưu trữ và theo dõi đối thủ cạnh tranh.</a:t>
            </a:r>
            <a:endParaRPr/>
          </a:p>
          <a:p>
            <a:pPr marL="273050" lvl="0" indent="-273050" algn="just" rtl="0">
              <a:spcBef>
                <a:spcPts val="600"/>
              </a:spcBef>
              <a:spcAft>
                <a:spcPts val="0"/>
              </a:spcAft>
              <a:buSzPts val="2432"/>
              <a:buChar char="🞂"/>
            </a:pPr>
            <a:r>
              <a:rPr lang="en-US" sz="3200" b="1"/>
              <a:t>Spincontent</a:t>
            </a:r>
            <a:r>
              <a:rPr lang="en-US" sz="3200"/>
              <a:t>: trộn nội dung bài viết một cách thông minh, post bài viết lên blogspot, hỗ trợ post lên diễn đàn.</a:t>
            </a:r>
            <a:endParaRPr/>
          </a:p>
          <a:p>
            <a:pPr marL="273050" lvl="0" indent="-273050" algn="just" rtl="0">
              <a:spcBef>
                <a:spcPts val="600"/>
              </a:spcBef>
              <a:spcAft>
                <a:spcPts val="0"/>
              </a:spcAft>
              <a:buSzPts val="2432"/>
              <a:buChar char="🞂"/>
            </a:pPr>
            <a:r>
              <a:rPr lang="en-US" sz="3200" b="1"/>
              <a:t>Google+ và Youtube</a:t>
            </a:r>
            <a:r>
              <a:rPr lang="en-US" sz="3200"/>
              <a:t>: tăng +, cmt, share cho G+. Tăng view, like, cmt cho Youtube.</a:t>
            </a:r>
            <a:endParaRPr/>
          </a:p>
          <a:p>
            <a:pPr marL="273050" lvl="0" indent="-118618" algn="just" rtl="0">
              <a:spcBef>
                <a:spcPts val="600"/>
              </a:spcBef>
              <a:spcAft>
                <a:spcPts val="0"/>
              </a:spcAft>
              <a:buSzPts val="2432"/>
              <a:buNone/>
            </a:pPr>
            <a:endParaRPr sz="320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p219"/>
          <p:cNvSpPr txBox="1">
            <a:spLocks noGrp="1"/>
          </p:cNvSpPr>
          <p:nvPr>
            <p:ph type="title"/>
          </p:nvPr>
        </p:nvSpPr>
        <p:spPr>
          <a:xfrm>
            <a:off x="457200" y="76200"/>
            <a:ext cx="8229600" cy="990600"/>
          </a:xfrm>
          <a:prstGeom prst="rect">
            <a:avLst/>
          </a:prstGeom>
          <a:solidFill>
            <a:srgbClr val="A4C639"/>
          </a:solidFill>
          <a:ln>
            <a:noFill/>
          </a:ln>
        </p:spPr>
        <p:txBody>
          <a:bodyPr spcFirstLastPara="1" wrap="square" lIns="91425" tIns="45700" rIns="91425" bIns="45700" anchor="ctr" anchorCtr="0">
            <a:normAutofit fontScale="90000"/>
          </a:bodyPr>
          <a:lstStyle/>
          <a:p>
            <a:pPr marL="0" lvl="1" indent="0" algn="ctr" rtl="0">
              <a:spcBef>
                <a:spcPts val="0"/>
              </a:spcBef>
              <a:spcAft>
                <a:spcPts val="0"/>
              </a:spcAft>
              <a:buNone/>
            </a:pPr>
            <a:r>
              <a:rPr lang="en-US" sz="3600" b="1"/>
              <a:t>TRAFFIC LÀ GÌ</a:t>
            </a:r>
            <a:r>
              <a:rPr lang="en-US" sz="3600">
                <a:solidFill>
                  <a:srgbClr val="FF0000"/>
                </a:solidFill>
              </a:rPr>
              <a:t/>
            </a:r>
            <a:br>
              <a:rPr lang="en-US" sz="3600">
                <a:solidFill>
                  <a:srgbClr val="FF0000"/>
                </a:solidFill>
              </a:rPr>
            </a:br>
            <a:endParaRPr/>
          </a:p>
        </p:txBody>
      </p:sp>
      <p:sp>
        <p:nvSpPr>
          <p:cNvPr id="1938" name="Google Shape;1938;p219"/>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218</a:t>
            </a:fld>
            <a:endParaRPr/>
          </a:p>
        </p:txBody>
      </p:sp>
      <p:sp>
        <p:nvSpPr>
          <p:cNvPr id="1939" name="Google Shape;1939;p219"/>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432"/>
              <a:buChar char="🞂"/>
            </a:pPr>
            <a:r>
              <a:rPr lang="en-US" sz="3200"/>
              <a:t>MARKETING</a:t>
            </a:r>
            <a:endParaRPr/>
          </a:p>
          <a:p>
            <a:pPr marL="273050" lvl="0" indent="-273050" algn="just" rtl="0">
              <a:spcBef>
                <a:spcPts val="600"/>
              </a:spcBef>
              <a:spcAft>
                <a:spcPts val="0"/>
              </a:spcAft>
              <a:buSzPts val="2432"/>
              <a:buChar char="🞂"/>
            </a:pPr>
            <a:r>
              <a:rPr lang="en-US" sz="3200" b="1"/>
              <a:t>ClickFacebook</a:t>
            </a:r>
            <a:r>
              <a:rPr lang="en-US" sz="3200"/>
              <a:t>: tìm group, tham gia tự động group, gởi bài viết lên hàng loạt group, gởi vào inbox cho tất cả thành viên trong một group, share bài từ fanpage, like fanpage, ...</a:t>
            </a:r>
            <a:endParaRPr/>
          </a:p>
          <a:p>
            <a:pPr marL="273050" lvl="0" indent="-273050" algn="just" rtl="0">
              <a:spcBef>
                <a:spcPts val="600"/>
              </a:spcBef>
              <a:spcAft>
                <a:spcPts val="0"/>
              </a:spcAft>
              <a:buSzPts val="2432"/>
              <a:buChar char="🞂"/>
            </a:pPr>
            <a:r>
              <a:rPr lang="en-US" sz="3200" b="1"/>
              <a:t>ViberMarketing</a:t>
            </a:r>
            <a:r>
              <a:rPr lang="en-US" sz="3200"/>
              <a:t>: gởi tin nhắn hàng hoạt bằng Viber</a:t>
            </a:r>
            <a:endParaRPr/>
          </a:p>
          <a:p>
            <a:pPr marL="273050" lvl="0" indent="-273050" algn="just" rtl="0">
              <a:spcBef>
                <a:spcPts val="600"/>
              </a:spcBef>
              <a:spcAft>
                <a:spcPts val="0"/>
              </a:spcAft>
              <a:buSzPts val="2432"/>
              <a:buChar char="🞂"/>
            </a:pPr>
            <a:r>
              <a:rPr lang="en-US" sz="3200" b="1"/>
              <a:t>EmailMarketing</a:t>
            </a:r>
            <a:r>
              <a:rPr lang="en-US" sz="3200"/>
              <a:t>: gởi email hàng loạt bằng các email thông thường hoặc webmail.</a:t>
            </a:r>
            <a:endParaRPr/>
          </a:p>
          <a:p>
            <a:pPr marL="273050" lvl="0" indent="-118618" algn="just" rtl="0">
              <a:spcBef>
                <a:spcPts val="600"/>
              </a:spcBef>
              <a:spcAft>
                <a:spcPts val="0"/>
              </a:spcAft>
              <a:buSzPts val="2432"/>
              <a:buNone/>
            </a:pPr>
            <a:endParaRPr sz="3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Search Engine Optimization –SEO </a:t>
            </a:r>
            <a:endParaRPr>
              <a:latin typeface="Arial"/>
              <a:ea typeface="Arial"/>
              <a:cs typeface="Arial"/>
              <a:sym typeface="Arial"/>
            </a:endParaRPr>
          </a:p>
        </p:txBody>
      </p:sp>
      <p:sp>
        <p:nvSpPr>
          <p:cNvPr id="264" name="Google Shape;264;p23"/>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22</a:t>
            </a:fld>
            <a:endParaRPr sz="1400">
              <a:solidFill>
                <a:schemeClr val="dk2"/>
              </a:solidFill>
              <a:latin typeface="Gill Sans"/>
              <a:ea typeface="Gill Sans"/>
              <a:cs typeface="Gill Sans"/>
              <a:sym typeface="Gill Sans"/>
            </a:endParaRPr>
          </a:p>
        </p:txBody>
      </p:sp>
      <p:sp>
        <p:nvSpPr>
          <p:cNvPr id="265" name="Google Shape;265;p23"/>
          <p:cNvSpPr/>
          <p:nvPr/>
        </p:nvSpPr>
        <p:spPr>
          <a:xfrm>
            <a:off x="7086600" y="1219200"/>
            <a:ext cx="1524000" cy="76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6" name="Google Shape;266;p23"/>
          <p:cNvSpPr txBox="1">
            <a:spLocks noGrp="1"/>
          </p:cNvSpPr>
          <p:nvPr>
            <p:ph type="body" idx="1"/>
          </p:nvPr>
        </p:nvSpPr>
        <p:spPr>
          <a:xfrm>
            <a:off x="381000" y="10668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#4. SEO ảnh</a:t>
            </a:r>
            <a:endParaRPr/>
          </a:p>
          <a:p>
            <a:pPr marL="273050" lvl="0" indent="-273050" algn="just" rtl="0">
              <a:spcBef>
                <a:spcPts val="600"/>
              </a:spcBef>
              <a:spcAft>
                <a:spcPts val="0"/>
              </a:spcAft>
              <a:buSzPts val="2128"/>
              <a:buChar char="🞂"/>
            </a:pPr>
            <a:r>
              <a:rPr lang="en-US"/>
              <a:t>Những công việc chính trong tối ưu hoá hình ảnh bao gồm:</a:t>
            </a:r>
            <a:endParaRPr/>
          </a:p>
          <a:p>
            <a:pPr marL="547688" lvl="1" indent="-273049" algn="just" rtl="0">
              <a:spcBef>
                <a:spcPts val="500"/>
              </a:spcBef>
              <a:spcAft>
                <a:spcPts val="0"/>
              </a:spcAft>
              <a:buSzPts val="1824"/>
              <a:buChar char="🞂"/>
            </a:pPr>
            <a:r>
              <a:rPr lang="en-US"/>
              <a:t>Tối ưu hoá dung lượng file hình nhằm tối ưu hoá tốc độ tải trang.</a:t>
            </a:r>
            <a:endParaRPr/>
          </a:p>
          <a:p>
            <a:pPr marL="547688" lvl="1" indent="-273049" algn="just" rtl="0">
              <a:spcBef>
                <a:spcPts val="500"/>
              </a:spcBef>
              <a:spcAft>
                <a:spcPts val="0"/>
              </a:spcAft>
              <a:buSzPts val="1824"/>
              <a:buChar char="🞂"/>
            </a:pPr>
            <a:r>
              <a:rPr lang="en-US"/>
              <a:t>Đặt tên file bằng từ khóa hay nội dung hình, không dấu, nối nhau bằng “-”. Ví dụ: dich-vu-seo-tot-nhat.png</a:t>
            </a:r>
            <a:endParaRPr/>
          </a:p>
          <a:p>
            <a:pPr marL="547688" lvl="1" indent="-273049" algn="just" rtl="0">
              <a:spcBef>
                <a:spcPts val="500"/>
              </a:spcBef>
              <a:spcAft>
                <a:spcPts val="0"/>
              </a:spcAft>
              <a:buSzPts val="1824"/>
              <a:buChar char="🞂"/>
            </a:pPr>
            <a:r>
              <a:rPr lang="en-US"/>
              <a:t>Tối ưu hoá các thành phần khác như caption, alt tag, structured data, open graph …</a:t>
            </a:r>
            <a:endParaRPr/>
          </a:p>
          <a:p>
            <a:pPr marL="0" lvl="0" indent="0" algn="just" rtl="0">
              <a:spcBef>
                <a:spcPts val="600"/>
              </a:spcBef>
              <a:spcAft>
                <a:spcPts val="0"/>
              </a:spcAft>
              <a:buSzPts val="2128"/>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4"/>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Search Engine Optimization –SEO </a:t>
            </a:r>
            <a:endParaRPr>
              <a:latin typeface="Arial"/>
              <a:ea typeface="Arial"/>
              <a:cs typeface="Arial"/>
              <a:sym typeface="Arial"/>
            </a:endParaRPr>
          </a:p>
        </p:txBody>
      </p:sp>
      <p:sp>
        <p:nvSpPr>
          <p:cNvPr id="272" name="Google Shape;272;p24"/>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23</a:t>
            </a:fld>
            <a:endParaRPr sz="1400">
              <a:solidFill>
                <a:schemeClr val="dk2"/>
              </a:solidFill>
              <a:latin typeface="Gill Sans"/>
              <a:ea typeface="Gill Sans"/>
              <a:cs typeface="Gill Sans"/>
              <a:sym typeface="Gill Sans"/>
            </a:endParaRPr>
          </a:p>
        </p:txBody>
      </p:sp>
      <p:sp>
        <p:nvSpPr>
          <p:cNvPr id="273" name="Google Shape;273;p24"/>
          <p:cNvSpPr/>
          <p:nvPr/>
        </p:nvSpPr>
        <p:spPr>
          <a:xfrm>
            <a:off x="7086600" y="1219200"/>
            <a:ext cx="1524000" cy="76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4" name="Google Shape;274;p24"/>
          <p:cNvSpPr txBox="1">
            <a:spLocks noGrp="1"/>
          </p:cNvSpPr>
          <p:nvPr>
            <p:ph type="body" idx="1"/>
          </p:nvPr>
        </p:nvSpPr>
        <p:spPr>
          <a:xfrm>
            <a:off x="381000" y="10668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#5. SEO app</a:t>
            </a:r>
            <a:endParaRPr/>
          </a:p>
          <a:p>
            <a:pPr marL="273050" lvl="0" indent="-273050" algn="just" rtl="0">
              <a:spcBef>
                <a:spcPts val="600"/>
              </a:spcBef>
              <a:spcAft>
                <a:spcPts val="0"/>
              </a:spcAft>
              <a:buSzPts val="2128"/>
              <a:buChar char="🞂"/>
            </a:pPr>
            <a:r>
              <a:rPr lang="en-US"/>
              <a:t>Thực tế là có nhiều người dùng thiết bị mobile hơn desktop. Và cũng có rất nhiều các phương pháp khác nhau giúp app xuất hiện trên kết quả tìm kiếm mobile.</a:t>
            </a:r>
            <a:endParaRPr/>
          </a:p>
          <a:p>
            <a:pPr marL="273050" lvl="0" indent="-273050" algn="just" rtl="0">
              <a:spcBef>
                <a:spcPts val="600"/>
              </a:spcBef>
              <a:spcAft>
                <a:spcPts val="0"/>
              </a:spcAft>
              <a:buSzPts val="2128"/>
              <a:buChar char="🞂"/>
            </a:pPr>
            <a:r>
              <a:rPr lang="en-US"/>
              <a:t>Do đó, SEO app để app của bạn có thể hiển thị trên trang kết quả tìm kiếm này là vô cùng quan trọng. Nó không chỉ thu hút kha khá người dùng mới mà còn có tác dụng retarget người dùng hiện tại.</a:t>
            </a:r>
            <a:endParaRPr/>
          </a:p>
          <a:p>
            <a:pPr marL="0" lvl="0" indent="0" algn="just" rtl="0">
              <a:spcBef>
                <a:spcPts val="600"/>
              </a:spcBef>
              <a:spcAft>
                <a:spcPts val="0"/>
              </a:spcAft>
              <a:buSzPts val="2128"/>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5"/>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Search Engine Optimization –SEO </a:t>
            </a:r>
            <a:endParaRPr>
              <a:latin typeface="Arial"/>
              <a:ea typeface="Arial"/>
              <a:cs typeface="Arial"/>
              <a:sym typeface="Arial"/>
            </a:endParaRPr>
          </a:p>
        </p:txBody>
      </p:sp>
      <p:sp>
        <p:nvSpPr>
          <p:cNvPr id="280" name="Google Shape;280;p25"/>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24</a:t>
            </a:fld>
            <a:endParaRPr sz="1400">
              <a:solidFill>
                <a:schemeClr val="dk2"/>
              </a:solidFill>
              <a:latin typeface="Gill Sans"/>
              <a:ea typeface="Gill Sans"/>
              <a:cs typeface="Gill Sans"/>
              <a:sym typeface="Gill Sans"/>
            </a:endParaRPr>
          </a:p>
        </p:txBody>
      </p:sp>
      <p:sp>
        <p:nvSpPr>
          <p:cNvPr id="281" name="Google Shape;281;p25"/>
          <p:cNvSpPr/>
          <p:nvPr/>
        </p:nvSpPr>
        <p:spPr>
          <a:xfrm>
            <a:off x="7086600" y="1219200"/>
            <a:ext cx="1524000" cy="76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25"/>
          <p:cNvSpPr txBox="1">
            <a:spLocks noGrp="1"/>
          </p:cNvSpPr>
          <p:nvPr>
            <p:ph type="body" idx="1"/>
          </p:nvPr>
        </p:nvSpPr>
        <p:spPr>
          <a:xfrm>
            <a:off x="381000" y="10668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#6. SEO local</a:t>
            </a:r>
            <a:endParaRPr/>
          </a:p>
          <a:p>
            <a:pPr marL="273050" lvl="0" indent="-273050" algn="just" rtl="0">
              <a:spcBef>
                <a:spcPts val="600"/>
              </a:spcBef>
              <a:spcAft>
                <a:spcPts val="0"/>
              </a:spcAft>
              <a:buSzPts val="2128"/>
              <a:buChar char="🞂"/>
            </a:pPr>
            <a:r>
              <a:rPr lang="en-US"/>
              <a:t>SEO local là loại hình SEO phù hợp với kinh doanh tại địa phương.</a:t>
            </a:r>
            <a:endParaRPr/>
          </a:p>
          <a:p>
            <a:pPr marL="273050" lvl="0" indent="-273050" algn="just" rtl="0">
              <a:spcBef>
                <a:spcPts val="600"/>
              </a:spcBef>
              <a:spcAft>
                <a:spcPts val="0"/>
              </a:spcAft>
              <a:buSzPts val="2128"/>
              <a:buChar char="🞂"/>
            </a:pPr>
            <a:r>
              <a:rPr lang="en-US"/>
              <a:t>Nói dễ hiểu là khi bạn có website và đặt mục tiêu thu hút khách hàng ghé cửa hàng của bạn tại địa phương đó thì đây là lựa chọn tốt nhất.</a:t>
            </a:r>
            <a:endParaRPr/>
          </a:p>
          <a:p>
            <a:pPr marL="273050" lvl="0" indent="-273050" algn="just" rtl="0">
              <a:spcBef>
                <a:spcPts val="600"/>
              </a:spcBef>
              <a:spcAft>
                <a:spcPts val="0"/>
              </a:spcAft>
              <a:buSzPts val="2128"/>
              <a:buChar char="🞂"/>
            </a:pPr>
            <a:r>
              <a:rPr lang="en-US"/>
              <a:t>\</a:t>
            </a:r>
            <a:endParaRPr/>
          </a:p>
          <a:p>
            <a:pPr marL="0" lvl="0" indent="0" algn="just" rtl="0">
              <a:spcBef>
                <a:spcPts val="600"/>
              </a:spcBef>
              <a:spcAft>
                <a:spcPts val="0"/>
              </a:spcAft>
              <a:buSzPts val="2128"/>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6"/>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Search Engine Optimization –SEO </a:t>
            </a:r>
            <a:endParaRPr>
              <a:latin typeface="Arial"/>
              <a:ea typeface="Arial"/>
              <a:cs typeface="Arial"/>
              <a:sym typeface="Arial"/>
            </a:endParaRPr>
          </a:p>
        </p:txBody>
      </p:sp>
      <p:sp>
        <p:nvSpPr>
          <p:cNvPr id="288" name="Google Shape;288;p26"/>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25</a:t>
            </a:fld>
            <a:endParaRPr sz="1400">
              <a:solidFill>
                <a:schemeClr val="dk2"/>
              </a:solidFill>
              <a:latin typeface="Gill Sans"/>
              <a:ea typeface="Gill Sans"/>
              <a:cs typeface="Gill Sans"/>
              <a:sym typeface="Gill Sans"/>
            </a:endParaRPr>
          </a:p>
        </p:txBody>
      </p:sp>
      <p:sp>
        <p:nvSpPr>
          <p:cNvPr id="289" name="Google Shape;289;p26"/>
          <p:cNvSpPr/>
          <p:nvPr/>
        </p:nvSpPr>
        <p:spPr>
          <a:xfrm>
            <a:off x="7086600" y="1219200"/>
            <a:ext cx="1524000" cy="76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26"/>
          <p:cNvSpPr txBox="1">
            <a:spLocks noGrp="1"/>
          </p:cNvSpPr>
          <p:nvPr>
            <p:ph type="body" idx="1"/>
          </p:nvPr>
        </p:nvSpPr>
        <p:spPr>
          <a:xfrm>
            <a:off x="381000" y="10668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#6. SEO local</a:t>
            </a:r>
            <a:endParaRPr/>
          </a:p>
          <a:p>
            <a:pPr marL="273050" lvl="0" indent="-273050" algn="just" rtl="0">
              <a:spcBef>
                <a:spcPts val="600"/>
              </a:spcBef>
              <a:spcAft>
                <a:spcPts val="0"/>
              </a:spcAft>
              <a:buSzPts val="2128"/>
              <a:buChar char="🞂"/>
            </a:pPr>
            <a:r>
              <a:rPr lang="en-US"/>
              <a:t>Với </a:t>
            </a:r>
            <a:r>
              <a:rPr lang="en-US" b="1" u="sng">
                <a:solidFill>
                  <a:schemeClr val="hlink"/>
                </a:solidFill>
                <a:hlinkClick r:id="rId3"/>
              </a:rPr>
              <a:t>SEO local</a:t>
            </a:r>
            <a:r>
              <a:rPr lang="en-US"/>
              <a:t>, bạn cần thêm tên doanh nghiệp, địa chỉ, thông tin liên hệ lên tất cả các trang trên website.</a:t>
            </a:r>
            <a:endParaRPr/>
          </a:p>
          <a:p>
            <a:pPr marL="547688" lvl="1" indent="-273049" algn="just" rtl="0">
              <a:spcBef>
                <a:spcPts val="500"/>
              </a:spcBef>
              <a:spcAft>
                <a:spcPts val="0"/>
              </a:spcAft>
              <a:buSzPts val="1824"/>
              <a:buChar char="🞂"/>
            </a:pPr>
            <a:r>
              <a:rPr lang="en-US"/>
              <a:t>Thêm Local Business schema trên trang chủ</a:t>
            </a:r>
            <a:endParaRPr/>
          </a:p>
          <a:p>
            <a:pPr marL="547688" lvl="1" indent="-273049" algn="just" rtl="0">
              <a:spcBef>
                <a:spcPts val="500"/>
              </a:spcBef>
              <a:spcAft>
                <a:spcPts val="0"/>
              </a:spcAft>
              <a:buSzPts val="1824"/>
              <a:buChar char="🞂"/>
            </a:pPr>
            <a:r>
              <a:rPr lang="en-US"/>
              <a:t>Tạo tài khoản Google My Business</a:t>
            </a:r>
            <a:endParaRPr/>
          </a:p>
          <a:p>
            <a:pPr marL="547688" lvl="1" indent="-273049" algn="just" rtl="0">
              <a:spcBef>
                <a:spcPts val="500"/>
              </a:spcBef>
              <a:spcAft>
                <a:spcPts val="0"/>
              </a:spcAft>
              <a:buSzPts val="1824"/>
              <a:buChar char="🞂"/>
            </a:pPr>
            <a:r>
              <a:rPr lang="en-US"/>
              <a:t>Đăng ký doanh nghiệp với Yelp, Yahoo small business, Foursquare …</a:t>
            </a:r>
            <a:endParaRPr/>
          </a:p>
          <a:p>
            <a:pPr marL="547688" lvl="1" indent="-273049" algn="just" rtl="0">
              <a:spcBef>
                <a:spcPts val="500"/>
              </a:spcBef>
              <a:spcAft>
                <a:spcPts val="0"/>
              </a:spcAft>
              <a:buSzPts val="1824"/>
              <a:buChar char="🞂"/>
            </a:pPr>
            <a:r>
              <a:rPr lang="en-US"/>
              <a:t>Quảng cáo website trên các danh mục/website địa phương (ví dụ như trên trang báo online địa phương).</a:t>
            </a:r>
            <a:endParaRPr/>
          </a:p>
          <a:p>
            <a:pPr marL="0" lvl="0" indent="0" algn="just" rtl="0">
              <a:spcBef>
                <a:spcPts val="600"/>
              </a:spcBef>
              <a:spcAft>
                <a:spcPts val="0"/>
              </a:spcAft>
              <a:buSzPts val="2128"/>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7"/>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Search Engine Optimization –SEO </a:t>
            </a:r>
            <a:endParaRPr>
              <a:latin typeface="Arial"/>
              <a:ea typeface="Arial"/>
              <a:cs typeface="Arial"/>
              <a:sym typeface="Arial"/>
            </a:endParaRPr>
          </a:p>
        </p:txBody>
      </p:sp>
      <p:sp>
        <p:nvSpPr>
          <p:cNvPr id="296" name="Google Shape;296;p27"/>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26</a:t>
            </a:fld>
            <a:endParaRPr sz="1400">
              <a:solidFill>
                <a:schemeClr val="dk2"/>
              </a:solidFill>
              <a:latin typeface="Gill Sans"/>
              <a:ea typeface="Gill Sans"/>
              <a:cs typeface="Gill Sans"/>
              <a:sym typeface="Gill Sans"/>
            </a:endParaRPr>
          </a:p>
        </p:txBody>
      </p:sp>
      <p:sp>
        <p:nvSpPr>
          <p:cNvPr id="297" name="Google Shape;297;p27"/>
          <p:cNvSpPr/>
          <p:nvPr/>
        </p:nvSpPr>
        <p:spPr>
          <a:xfrm>
            <a:off x="7086600" y="1219200"/>
            <a:ext cx="1524000" cy="76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8" name="Google Shape;298;p27"/>
          <p:cNvSpPr txBox="1">
            <a:spLocks noGrp="1"/>
          </p:cNvSpPr>
          <p:nvPr>
            <p:ph type="body" idx="1"/>
          </p:nvPr>
        </p:nvSpPr>
        <p:spPr>
          <a:xfrm>
            <a:off x="381000" y="10668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Quy trình cơ bản của SEO</a:t>
            </a:r>
            <a:endParaRPr/>
          </a:p>
          <a:p>
            <a:pPr marL="273050" lvl="0" indent="-273050" algn="just" rtl="0">
              <a:spcBef>
                <a:spcPts val="600"/>
              </a:spcBef>
              <a:spcAft>
                <a:spcPts val="0"/>
              </a:spcAft>
              <a:buSzPts val="2128"/>
              <a:buChar char="🞂"/>
            </a:pPr>
            <a:r>
              <a:rPr lang="en-US"/>
              <a:t>SEO bao gồm nhiều kỹ thuật từ đơn giản đến phức tạp, dễ gây rối rắm cho người mới tìm hiểu SEO. Vì vậy, để tránh lãng phí thời gian và công sức, đòi hỏi người làm SEO phải có một quy trình cơ bản, chính xác. Cụ thể như sau:</a:t>
            </a:r>
            <a:endParaRPr/>
          </a:p>
          <a:p>
            <a:pPr marL="273050" lvl="0" indent="-273050" algn="just" rtl="0">
              <a:spcBef>
                <a:spcPts val="600"/>
              </a:spcBef>
              <a:spcAft>
                <a:spcPts val="0"/>
              </a:spcAft>
              <a:buSzPts val="2128"/>
              <a:buChar char="🞂"/>
            </a:pPr>
            <a:r>
              <a:rPr lang="en-US" b="1"/>
              <a:t>Bước 1:</a:t>
            </a:r>
            <a:r>
              <a:rPr lang="en-US"/>
              <a:t> Nghiên cứu từ khoá</a:t>
            </a:r>
            <a:br>
              <a:rPr lang="en-US"/>
            </a:br>
            <a:r>
              <a:rPr lang="en-US"/>
              <a:t>Nghiên cứu từ khóa thông qua sự hỗ trợ từ các công cụ và phân tích người dùng cũng như đối thủ.</a:t>
            </a:r>
            <a:endParaRPr/>
          </a:p>
          <a:p>
            <a:pPr marL="0" lvl="0" indent="0" algn="just" rtl="0">
              <a:spcBef>
                <a:spcPts val="600"/>
              </a:spcBef>
              <a:spcAft>
                <a:spcPts val="0"/>
              </a:spcAft>
              <a:buSzPts val="2128"/>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8"/>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Search Engine Optimization –SEO </a:t>
            </a:r>
            <a:endParaRPr>
              <a:latin typeface="Arial"/>
              <a:ea typeface="Arial"/>
              <a:cs typeface="Arial"/>
              <a:sym typeface="Arial"/>
            </a:endParaRPr>
          </a:p>
        </p:txBody>
      </p:sp>
      <p:sp>
        <p:nvSpPr>
          <p:cNvPr id="304" name="Google Shape;304;p28"/>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27</a:t>
            </a:fld>
            <a:endParaRPr sz="1400">
              <a:solidFill>
                <a:schemeClr val="dk2"/>
              </a:solidFill>
              <a:latin typeface="Gill Sans"/>
              <a:ea typeface="Gill Sans"/>
              <a:cs typeface="Gill Sans"/>
              <a:sym typeface="Gill Sans"/>
            </a:endParaRPr>
          </a:p>
        </p:txBody>
      </p:sp>
      <p:sp>
        <p:nvSpPr>
          <p:cNvPr id="305" name="Google Shape;305;p28"/>
          <p:cNvSpPr/>
          <p:nvPr/>
        </p:nvSpPr>
        <p:spPr>
          <a:xfrm>
            <a:off x="7086600" y="1219200"/>
            <a:ext cx="1524000" cy="76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28"/>
          <p:cNvSpPr txBox="1">
            <a:spLocks noGrp="1"/>
          </p:cNvSpPr>
          <p:nvPr>
            <p:ph type="body" idx="1"/>
          </p:nvPr>
        </p:nvSpPr>
        <p:spPr>
          <a:xfrm>
            <a:off x="381000" y="10668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Quy trình cơ bản của SEO</a:t>
            </a:r>
            <a:endParaRPr/>
          </a:p>
          <a:p>
            <a:pPr marL="273050" lvl="0" indent="-273050" algn="l" rtl="0">
              <a:spcBef>
                <a:spcPts val="600"/>
              </a:spcBef>
              <a:spcAft>
                <a:spcPts val="0"/>
              </a:spcAft>
              <a:buSzPts val="2128"/>
              <a:buChar char="🞂"/>
            </a:pPr>
            <a:r>
              <a:rPr lang="en-US" b="1"/>
              <a:t>Bước 2:</a:t>
            </a:r>
            <a:r>
              <a:rPr lang="en-US"/>
              <a:t> Xây dựng nội dung content</a:t>
            </a:r>
            <a:br>
              <a:rPr lang="en-US"/>
            </a:br>
            <a:r>
              <a:rPr lang="en-US"/>
              <a:t>Sau khi có được bộ từ khóa mục tiêu và chất lượng nhất, tiến hành xây dựng cấu trúc và nội dung cho các landing page để target từ khóa.</a:t>
            </a:r>
            <a:endParaRPr/>
          </a:p>
          <a:p>
            <a:pPr marL="273050" lvl="0" indent="-273050" algn="l" rtl="0">
              <a:spcBef>
                <a:spcPts val="600"/>
              </a:spcBef>
              <a:spcAft>
                <a:spcPts val="0"/>
              </a:spcAft>
              <a:buSzPts val="2128"/>
              <a:buChar char="🞂"/>
            </a:pPr>
            <a:r>
              <a:rPr lang="en-US" b="1"/>
              <a:t>Bước 3:</a:t>
            </a:r>
            <a:r>
              <a:rPr lang="en-US"/>
              <a:t> Onpage</a:t>
            </a:r>
            <a:br>
              <a:rPr lang="en-US"/>
            </a:br>
            <a:r>
              <a:rPr lang="en-US"/>
              <a:t>Tối ưu onpage cho các từ khóa như title, H1, meta description, hình ảnh, readability cho nội dung content đã triển khai…</a:t>
            </a:r>
            <a:endParaRPr/>
          </a:p>
          <a:p>
            <a:pPr marL="0" lvl="0" indent="0" algn="just" rtl="0">
              <a:spcBef>
                <a:spcPts val="600"/>
              </a:spcBef>
              <a:spcAft>
                <a:spcPts val="0"/>
              </a:spcAft>
              <a:buSzPts val="2128"/>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9"/>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Search Engine Optimization –SEO </a:t>
            </a:r>
            <a:endParaRPr>
              <a:latin typeface="Arial"/>
              <a:ea typeface="Arial"/>
              <a:cs typeface="Arial"/>
              <a:sym typeface="Arial"/>
            </a:endParaRPr>
          </a:p>
        </p:txBody>
      </p:sp>
      <p:sp>
        <p:nvSpPr>
          <p:cNvPr id="312" name="Google Shape;312;p29"/>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28</a:t>
            </a:fld>
            <a:endParaRPr sz="1400">
              <a:solidFill>
                <a:schemeClr val="dk2"/>
              </a:solidFill>
              <a:latin typeface="Gill Sans"/>
              <a:ea typeface="Gill Sans"/>
              <a:cs typeface="Gill Sans"/>
              <a:sym typeface="Gill Sans"/>
            </a:endParaRPr>
          </a:p>
        </p:txBody>
      </p:sp>
      <p:sp>
        <p:nvSpPr>
          <p:cNvPr id="313" name="Google Shape;313;p29"/>
          <p:cNvSpPr/>
          <p:nvPr/>
        </p:nvSpPr>
        <p:spPr>
          <a:xfrm>
            <a:off x="7086600" y="1219200"/>
            <a:ext cx="1524000" cy="76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4" name="Google Shape;314;p29"/>
          <p:cNvSpPr txBox="1">
            <a:spLocks noGrp="1"/>
          </p:cNvSpPr>
          <p:nvPr>
            <p:ph type="body" idx="1"/>
          </p:nvPr>
        </p:nvSpPr>
        <p:spPr>
          <a:xfrm>
            <a:off x="381000" y="10668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Quy trình cơ bản của SEO</a:t>
            </a:r>
            <a:endParaRPr/>
          </a:p>
          <a:p>
            <a:pPr marL="273050" lvl="0" indent="-273050" algn="l" rtl="0">
              <a:spcBef>
                <a:spcPts val="600"/>
              </a:spcBef>
              <a:spcAft>
                <a:spcPts val="0"/>
              </a:spcAft>
              <a:buSzPts val="2128"/>
              <a:buChar char="🞂"/>
            </a:pPr>
            <a:r>
              <a:rPr lang="en-US" b="1"/>
              <a:t>Bước 4:</a:t>
            </a:r>
            <a:r>
              <a:rPr lang="en-US"/>
              <a:t> Offpage</a:t>
            </a:r>
            <a:br>
              <a:rPr lang="en-US"/>
            </a:br>
            <a:r>
              <a:rPr lang="en-US"/>
              <a:t>Tối ưu offpage hay nói cách khác là xây dựng hệ thống backlink trỏ về trang chủ và các trang quan trọng.</a:t>
            </a:r>
            <a:endParaRPr/>
          </a:p>
          <a:p>
            <a:pPr marL="273050" lvl="0" indent="-273050" algn="l" rtl="0">
              <a:spcBef>
                <a:spcPts val="600"/>
              </a:spcBef>
              <a:spcAft>
                <a:spcPts val="0"/>
              </a:spcAft>
              <a:buSzPts val="2128"/>
              <a:buChar char="🞂"/>
            </a:pPr>
            <a:r>
              <a:rPr lang="en-US" b="1"/>
              <a:t>Bước 5:</a:t>
            </a:r>
            <a:r>
              <a:rPr lang="en-US"/>
              <a:t> Theo dõi kết quả</a:t>
            </a:r>
            <a:br>
              <a:rPr lang="en-US"/>
            </a:br>
            <a:r>
              <a:rPr lang="en-US"/>
              <a:t>Theo dõi kết quả và tiếp tục tối ưu hoá các yếu tố ảnh hưởng đến SEO theo chuẩn công cụ tìm kiếm Google.</a:t>
            </a:r>
            <a:endParaRPr/>
          </a:p>
          <a:p>
            <a:pPr marL="0" lvl="0" indent="0" algn="just" rtl="0">
              <a:spcBef>
                <a:spcPts val="600"/>
              </a:spcBef>
              <a:spcAft>
                <a:spcPts val="0"/>
              </a:spcAft>
              <a:buSzPts val="2128"/>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0"/>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Search Engine Optimization –SEO </a:t>
            </a:r>
            <a:endParaRPr>
              <a:latin typeface="Arial"/>
              <a:ea typeface="Arial"/>
              <a:cs typeface="Arial"/>
              <a:sym typeface="Arial"/>
            </a:endParaRPr>
          </a:p>
        </p:txBody>
      </p:sp>
      <p:sp>
        <p:nvSpPr>
          <p:cNvPr id="320" name="Google Shape;320;p30"/>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29</a:t>
            </a:fld>
            <a:endParaRPr sz="1400">
              <a:solidFill>
                <a:schemeClr val="dk2"/>
              </a:solidFill>
              <a:latin typeface="Gill Sans"/>
              <a:ea typeface="Gill Sans"/>
              <a:cs typeface="Gill Sans"/>
              <a:sym typeface="Gill Sans"/>
            </a:endParaRPr>
          </a:p>
        </p:txBody>
      </p:sp>
      <p:sp>
        <p:nvSpPr>
          <p:cNvPr id="321" name="Google Shape;321;p30"/>
          <p:cNvSpPr/>
          <p:nvPr/>
        </p:nvSpPr>
        <p:spPr>
          <a:xfrm>
            <a:off x="7086600" y="1219200"/>
            <a:ext cx="1524000" cy="76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2" name="Google Shape;322;p30"/>
          <p:cNvSpPr txBox="1">
            <a:spLocks noGrp="1"/>
          </p:cNvSpPr>
          <p:nvPr>
            <p:ph type="body" idx="1"/>
          </p:nvPr>
        </p:nvSpPr>
        <p:spPr>
          <a:xfrm>
            <a:off x="381000" y="10668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Quy trình cơ bản của SEO</a:t>
            </a:r>
            <a:endParaRPr/>
          </a:p>
          <a:p>
            <a:pPr marL="273050" lvl="0" indent="-273050" algn="l" rtl="0">
              <a:spcBef>
                <a:spcPts val="600"/>
              </a:spcBef>
              <a:spcAft>
                <a:spcPts val="0"/>
              </a:spcAft>
              <a:buSzPts val="2128"/>
              <a:buChar char="🞂"/>
            </a:pPr>
            <a:r>
              <a:rPr lang="en-US" b="1"/>
              <a:t>Bước 6:</a:t>
            </a:r>
            <a:r>
              <a:rPr lang="en-US"/>
              <a:t> Tối ưu hóa nâng cao</a:t>
            </a:r>
            <a:br>
              <a:rPr lang="en-US"/>
            </a:br>
            <a:r>
              <a:rPr lang="en-US"/>
              <a:t>Từ ranking và traffic đạt được, tiếp tục phân tích sâu và tối ưu hoá nâng cao như bounce rate, time on site …</a:t>
            </a:r>
            <a:endParaRPr/>
          </a:p>
          <a:p>
            <a:pPr marL="273050" lvl="0" indent="-137922" algn="just" rtl="0">
              <a:spcBef>
                <a:spcPts val="600"/>
              </a:spcBef>
              <a:spcAft>
                <a:spcPts val="0"/>
              </a:spcAft>
              <a:buSzPts val="2128"/>
              <a:buNone/>
            </a:pPr>
            <a:endParaRPr/>
          </a:p>
          <a:p>
            <a:pPr marL="0" lvl="0" indent="0" algn="just" rtl="0">
              <a:spcBef>
                <a:spcPts val="600"/>
              </a:spcBef>
              <a:spcAft>
                <a:spcPts val="0"/>
              </a:spcAft>
              <a:buSzPts val="2128"/>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Search Engine Optimization –SEO </a:t>
            </a:r>
            <a:endParaRPr>
              <a:latin typeface="Arial"/>
              <a:ea typeface="Arial"/>
              <a:cs typeface="Arial"/>
              <a:sym typeface="Arial"/>
            </a:endParaRPr>
          </a:p>
        </p:txBody>
      </p:sp>
      <p:sp>
        <p:nvSpPr>
          <p:cNvPr id="116" name="Google Shape;116;p3"/>
          <p:cNvSpPr txBox="1">
            <a:spLocks noGrp="1"/>
          </p:cNvSpPr>
          <p:nvPr>
            <p:ph type="body" idx="1"/>
          </p:nvPr>
        </p:nvSpPr>
        <p:spPr>
          <a:xfrm>
            <a:off x="457200" y="1219201"/>
            <a:ext cx="8229600" cy="4257676"/>
          </a:xfrm>
          <a:prstGeom prst="rect">
            <a:avLst/>
          </a:prstGeom>
          <a:noFill/>
          <a:ln>
            <a:noFill/>
          </a:ln>
        </p:spPr>
        <p:txBody>
          <a:bodyPr spcFirstLastPara="1" wrap="square" lIns="91425" tIns="45700" rIns="91425" bIns="45700" anchor="t" anchorCtr="0">
            <a:noAutofit/>
          </a:bodyPr>
          <a:lstStyle/>
          <a:p>
            <a:pPr marL="547688" lvl="1" indent="-273049" algn="just" rtl="0">
              <a:spcBef>
                <a:spcPts val="0"/>
              </a:spcBef>
              <a:spcAft>
                <a:spcPts val="0"/>
              </a:spcAft>
              <a:buSzPts val="1824"/>
              <a:buChar char="🞂"/>
            </a:pPr>
            <a:r>
              <a:rPr lang="en-US"/>
              <a:t>Đặt Vấn Đề :</a:t>
            </a:r>
            <a:endParaRPr/>
          </a:p>
          <a:p>
            <a:pPr marL="822325" lvl="2" indent="-228600" algn="just" rtl="0">
              <a:spcBef>
                <a:spcPts val="500"/>
              </a:spcBef>
              <a:spcAft>
                <a:spcPts val="0"/>
              </a:spcAft>
              <a:buSzPts val="1824"/>
              <a:buChar char="🞂"/>
            </a:pPr>
            <a:r>
              <a:rPr lang="en-US">
                <a:latin typeface="Arial"/>
                <a:ea typeface="Arial"/>
                <a:cs typeface="Arial"/>
                <a:sym typeface="Arial"/>
              </a:rPr>
              <a:t>Cách thức tìm kiếm thông tin một sản phẩm, một dịch vụ ,.. của bạn?</a:t>
            </a:r>
            <a:endParaRPr/>
          </a:p>
          <a:p>
            <a:pPr marL="822325" lvl="2" indent="-112776" algn="just" rtl="0">
              <a:spcBef>
                <a:spcPts val="500"/>
              </a:spcBef>
              <a:spcAft>
                <a:spcPts val="0"/>
              </a:spcAft>
              <a:buSzPts val="1824"/>
              <a:buNone/>
            </a:pPr>
            <a:endParaRPr>
              <a:latin typeface="Arial"/>
              <a:ea typeface="Arial"/>
              <a:cs typeface="Arial"/>
              <a:sym typeface="Arial"/>
            </a:endParaRPr>
          </a:p>
          <a:p>
            <a:pPr marL="822325" lvl="2" indent="-112776" algn="just" rtl="0">
              <a:spcBef>
                <a:spcPts val="500"/>
              </a:spcBef>
              <a:spcAft>
                <a:spcPts val="0"/>
              </a:spcAft>
              <a:buSzPts val="1824"/>
              <a:buNone/>
            </a:pPr>
            <a:endParaRPr>
              <a:latin typeface="Arial"/>
              <a:ea typeface="Arial"/>
              <a:cs typeface="Arial"/>
              <a:sym typeface="Arial"/>
            </a:endParaRPr>
          </a:p>
          <a:p>
            <a:pPr marL="822325" lvl="2" indent="-112776" algn="just" rtl="0">
              <a:spcBef>
                <a:spcPts val="500"/>
              </a:spcBef>
              <a:spcAft>
                <a:spcPts val="0"/>
              </a:spcAft>
              <a:buSzPts val="1824"/>
              <a:buNone/>
            </a:pPr>
            <a:endParaRPr>
              <a:latin typeface="Arial"/>
              <a:ea typeface="Arial"/>
              <a:cs typeface="Arial"/>
              <a:sym typeface="Arial"/>
            </a:endParaRPr>
          </a:p>
          <a:p>
            <a:pPr marL="822325" lvl="2" indent="-112776" algn="just" rtl="0">
              <a:spcBef>
                <a:spcPts val="500"/>
              </a:spcBef>
              <a:spcAft>
                <a:spcPts val="0"/>
              </a:spcAft>
              <a:buSzPts val="1824"/>
              <a:buNone/>
            </a:pPr>
            <a:endParaRPr>
              <a:latin typeface="Arial"/>
              <a:ea typeface="Arial"/>
              <a:cs typeface="Arial"/>
              <a:sym typeface="Arial"/>
            </a:endParaRPr>
          </a:p>
          <a:p>
            <a:pPr marL="822325" lvl="2" indent="-112776" algn="just" rtl="0">
              <a:spcBef>
                <a:spcPts val="500"/>
              </a:spcBef>
              <a:spcAft>
                <a:spcPts val="0"/>
              </a:spcAft>
              <a:buSzPts val="1824"/>
              <a:buNone/>
            </a:pPr>
            <a:endParaRPr>
              <a:latin typeface="Arial"/>
              <a:ea typeface="Arial"/>
              <a:cs typeface="Arial"/>
              <a:sym typeface="Arial"/>
            </a:endParaRPr>
          </a:p>
          <a:p>
            <a:pPr marL="822325" lvl="2" indent="-112776" algn="just" rtl="0">
              <a:spcBef>
                <a:spcPts val="500"/>
              </a:spcBef>
              <a:spcAft>
                <a:spcPts val="0"/>
              </a:spcAft>
              <a:buSzPts val="1824"/>
              <a:buNone/>
            </a:pPr>
            <a:endParaRPr>
              <a:latin typeface="Arial"/>
              <a:ea typeface="Arial"/>
              <a:cs typeface="Arial"/>
              <a:sym typeface="Arial"/>
            </a:endParaRPr>
          </a:p>
          <a:p>
            <a:pPr marL="822325" lvl="2" indent="-112776" algn="just" rtl="0">
              <a:spcBef>
                <a:spcPts val="500"/>
              </a:spcBef>
              <a:spcAft>
                <a:spcPts val="0"/>
              </a:spcAft>
              <a:buSzPts val="1824"/>
              <a:buNone/>
            </a:pPr>
            <a:endParaRPr>
              <a:latin typeface="Arial"/>
              <a:ea typeface="Arial"/>
              <a:cs typeface="Arial"/>
              <a:sym typeface="Arial"/>
            </a:endParaRPr>
          </a:p>
          <a:p>
            <a:pPr marL="822325" lvl="2" indent="-228600" algn="just" rtl="0">
              <a:spcBef>
                <a:spcPts val="500"/>
              </a:spcBef>
              <a:spcAft>
                <a:spcPts val="0"/>
              </a:spcAft>
              <a:buSzPts val="1824"/>
              <a:buChar char="🞂"/>
            </a:pPr>
            <a:r>
              <a:rPr lang="en-US">
                <a:latin typeface="Arial"/>
                <a:ea typeface="Arial"/>
                <a:cs typeface="Arial"/>
                <a:sym typeface="Arial"/>
              </a:rPr>
              <a:t>Bạn thường đọc các kết quả thứ mấy trong kết quả trả về?</a:t>
            </a:r>
            <a:endParaRPr/>
          </a:p>
          <a:p>
            <a:pPr marL="822325" lvl="2" indent="-112776" algn="just" rtl="0">
              <a:spcBef>
                <a:spcPts val="500"/>
              </a:spcBef>
              <a:spcAft>
                <a:spcPts val="0"/>
              </a:spcAft>
              <a:buSzPts val="1824"/>
              <a:buNone/>
            </a:pPr>
            <a:endParaRPr>
              <a:latin typeface="Arial"/>
              <a:ea typeface="Arial"/>
              <a:cs typeface="Arial"/>
              <a:sym typeface="Arial"/>
            </a:endParaRPr>
          </a:p>
          <a:p>
            <a:pPr marL="822325" lvl="2" indent="-112776" algn="just" rtl="0">
              <a:spcBef>
                <a:spcPts val="500"/>
              </a:spcBef>
              <a:spcAft>
                <a:spcPts val="0"/>
              </a:spcAft>
              <a:buSzPts val="1824"/>
              <a:buNone/>
            </a:pPr>
            <a:endParaRPr>
              <a:latin typeface="Arial"/>
              <a:ea typeface="Arial"/>
              <a:cs typeface="Arial"/>
              <a:sym typeface="Arial"/>
            </a:endParaRPr>
          </a:p>
          <a:p>
            <a:pPr marL="822325" lvl="2" indent="-112776" algn="just" rtl="0">
              <a:spcBef>
                <a:spcPts val="500"/>
              </a:spcBef>
              <a:spcAft>
                <a:spcPts val="0"/>
              </a:spcAft>
              <a:buSzPts val="1824"/>
              <a:buNone/>
            </a:pPr>
            <a:endParaRPr>
              <a:latin typeface="Arial"/>
              <a:ea typeface="Arial"/>
              <a:cs typeface="Arial"/>
              <a:sym typeface="Arial"/>
            </a:endParaRPr>
          </a:p>
        </p:txBody>
      </p:sp>
      <p:sp>
        <p:nvSpPr>
          <p:cNvPr id="117" name="Google Shape;117;p3"/>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b="0" i="0" u="none" strike="noStrike" cap="none">
                <a:solidFill>
                  <a:schemeClr val="dk2"/>
                </a:solidFill>
                <a:latin typeface="Gill Sans"/>
                <a:ea typeface="Gill Sans"/>
                <a:cs typeface="Gill Sans"/>
                <a:sym typeface="Gill Sans"/>
              </a:rPr>
              <a:t>3</a:t>
            </a:fld>
            <a:endParaRPr sz="1400" b="0" i="0" u="none" strike="noStrike" cap="none">
              <a:solidFill>
                <a:schemeClr val="dk2"/>
              </a:solidFill>
              <a:latin typeface="Gill Sans"/>
              <a:ea typeface="Gill Sans"/>
              <a:cs typeface="Gill Sans"/>
              <a:sym typeface="Gill Sans"/>
            </a:endParaRPr>
          </a:p>
        </p:txBody>
      </p:sp>
      <p:pic>
        <p:nvPicPr>
          <p:cNvPr id="118" name="Google Shape;118;p3"/>
          <p:cNvPicPr preferRelativeResize="0"/>
          <p:nvPr/>
        </p:nvPicPr>
        <p:blipFill rotWithShape="1">
          <a:blip r:embed="rId3">
            <a:alphaModFix/>
          </a:blip>
          <a:srcRect/>
          <a:stretch/>
        </p:blipFill>
        <p:spPr>
          <a:xfrm>
            <a:off x="2971800" y="2590800"/>
            <a:ext cx="5432612" cy="28860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116e1615b50_1_2"/>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Bước Tiến Hành SEO Một WebSite</a:t>
            </a:r>
            <a:endParaRPr/>
          </a:p>
        </p:txBody>
      </p:sp>
      <p:sp>
        <p:nvSpPr>
          <p:cNvPr id="329" name="Google Shape;329;g116e1615b50_1_2"/>
          <p:cNvSpPr txBox="1">
            <a:spLocks noGrp="1"/>
          </p:cNvSpPr>
          <p:nvPr>
            <p:ph type="sldNum" idx="12"/>
          </p:nvPr>
        </p:nvSpPr>
        <p:spPr>
          <a:xfrm>
            <a:off x="609600" y="6400800"/>
            <a:ext cx="19812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30</a:t>
            </a:fld>
            <a:endParaRPr sz="1400">
              <a:solidFill>
                <a:schemeClr val="dk2"/>
              </a:solidFill>
              <a:latin typeface="Gill Sans"/>
              <a:ea typeface="Gill Sans"/>
              <a:cs typeface="Gill Sans"/>
              <a:sym typeface="Gill Sans"/>
            </a:endParaRPr>
          </a:p>
        </p:txBody>
      </p:sp>
      <p:sp>
        <p:nvSpPr>
          <p:cNvPr id="330" name="Google Shape;330;g116e1615b50_1_2"/>
          <p:cNvSpPr txBox="1">
            <a:spLocks noGrp="1"/>
          </p:cNvSpPr>
          <p:nvPr>
            <p:ph type="body" idx="1"/>
          </p:nvPr>
        </p:nvSpPr>
        <p:spPr>
          <a:xfrm>
            <a:off x="457200" y="1219200"/>
            <a:ext cx="8466600" cy="493770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432"/>
              <a:buChar char="🞂"/>
            </a:pPr>
            <a:r>
              <a:rPr lang="en-US" sz="3200" b="1"/>
              <a:t>Bước 1 : </a:t>
            </a:r>
            <a:r>
              <a:rPr lang="en-US" sz="3200"/>
              <a:t>Nghiên cứu, phân tích, chọn bộ từ khóa</a:t>
            </a:r>
            <a:endParaRPr sz="3200"/>
          </a:p>
          <a:p>
            <a:pPr marL="273050" lvl="0" indent="-273050" algn="just" rtl="0">
              <a:spcBef>
                <a:spcPts val="600"/>
              </a:spcBef>
              <a:spcAft>
                <a:spcPts val="0"/>
              </a:spcAft>
              <a:buSzPts val="2432"/>
              <a:buChar char="🞂"/>
            </a:pPr>
            <a:r>
              <a:rPr lang="en-US" sz="3200" b="1"/>
              <a:t>Bước 2 :</a:t>
            </a:r>
            <a:r>
              <a:rPr lang="en-US" sz="3200"/>
              <a:t>Xây dựng nội dung</a:t>
            </a:r>
            <a:endParaRPr/>
          </a:p>
          <a:p>
            <a:pPr marL="273050" lvl="1" indent="-273050" algn="l" rtl="0">
              <a:spcBef>
                <a:spcPts val="600"/>
              </a:spcBef>
              <a:spcAft>
                <a:spcPts val="0"/>
              </a:spcAft>
              <a:buClr>
                <a:schemeClr val="accent1"/>
              </a:buClr>
              <a:buSzPts val="2432"/>
              <a:buChar char="🞂"/>
            </a:pPr>
            <a:r>
              <a:rPr lang="en-US" sz="3200" b="1"/>
              <a:t>Bước 3 :</a:t>
            </a:r>
            <a:r>
              <a:rPr lang="en-US" sz="3200"/>
              <a:t>Xây dựng liên kết (OnPage,</a:t>
            </a:r>
            <a:r>
              <a:rPr lang="en-US" sz="2800">
                <a:solidFill>
                  <a:schemeClr val="dk1"/>
                </a:solidFill>
              </a:rPr>
              <a:t>  Offpage)</a:t>
            </a:r>
            <a:endParaRPr sz="3200"/>
          </a:p>
          <a:p>
            <a:pPr marL="273050" lvl="1" indent="-273050" algn="just" rtl="0">
              <a:spcBef>
                <a:spcPts val="600"/>
              </a:spcBef>
              <a:spcAft>
                <a:spcPts val="0"/>
              </a:spcAft>
              <a:buClr>
                <a:schemeClr val="accent1"/>
              </a:buClr>
              <a:buSzPts val="2432"/>
              <a:buChar char="🞂"/>
            </a:pPr>
            <a:r>
              <a:rPr lang="en-US" sz="3200" b="1"/>
              <a:t>Bước 4 :</a:t>
            </a:r>
            <a:r>
              <a:rPr lang="en-US" sz="3200"/>
              <a:t>Phân tích tính hiệu quả các bước trên</a:t>
            </a:r>
            <a:endParaRPr sz="3200"/>
          </a:p>
          <a:p>
            <a:pPr marL="273050" lvl="1" indent="-273050" algn="just" rtl="0">
              <a:spcBef>
                <a:spcPts val="600"/>
              </a:spcBef>
              <a:spcAft>
                <a:spcPts val="0"/>
              </a:spcAft>
              <a:buClr>
                <a:schemeClr val="accent1"/>
              </a:buClr>
              <a:buSzPts val="2432"/>
              <a:buChar char="🞂"/>
            </a:pPr>
            <a:r>
              <a:rPr lang="en-US" sz="3200" b="1"/>
              <a:t>Bước 5 </a:t>
            </a:r>
            <a:r>
              <a:rPr lang="en-US" sz="3200"/>
              <a:t>:Tối ưu lại nội dung và back link</a:t>
            </a:r>
            <a:endParaRPr/>
          </a:p>
          <a:p>
            <a:pPr marL="273050" lvl="1" indent="-118618" algn="just" rtl="0">
              <a:spcBef>
                <a:spcPts val="600"/>
              </a:spcBef>
              <a:spcAft>
                <a:spcPts val="0"/>
              </a:spcAft>
              <a:buClr>
                <a:schemeClr val="accent1"/>
              </a:buClr>
              <a:buSzPts val="2432"/>
              <a:buNone/>
            </a:pPr>
            <a:endParaRPr sz="3200"/>
          </a:p>
          <a:p>
            <a:pPr marL="273050" lvl="1" indent="-118618" algn="just" rtl="0">
              <a:spcBef>
                <a:spcPts val="600"/>
              </a:spcBef>
              <a:spcAft>
                <a:spcPts val="0"/>
              </a:spcAft>
              <a:buClr>
                <a:schemeClr val="accent1"/>
              </a:buClr>
              <a:buSzPts val="2432"/>
              <a:buNone/>
            </a:pPr>
            <a:endParaRPr sz="3200"/>
          </a:p>
          <a:p>
            <a:pPr marL="0" lvl="0" indent="0" algn="just" rtl="0">
              <a:spcBef>
                <a:spcPts val="600"/>
              </a:spcBef>
              <a:spcAft>
                <a:spcPts val="0"/>
              </a:spcAft>
              <a:buSzPts val="2432"/>
              <a:buNone/>
            </a:pPr>
            <a:endParaRPr sz="3200" b="1"/>
          </a:p>
          <a:p>
            <a:pPr marL="547687" lvl="1" indent="-157225" algn="just" rtl="0">
              <a:spcBef>
                <a:spcPts val="500"/>
              </a:spcBef>
              <a:spcAft>
                <a:spcPts val="0"/>
              </a:spcAft>
              <a:buSzPts val="1824"/>
              <a:buNone/>
            </a:pPr>
            <a:endParaRPr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1"/>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Quy trình SEO </a:t>
            </a:r>
            <a:endParaRPr/>
          </a:p>
        </p:txBody>
      </p:sp>
      <p:sp>
        <p:nvSpPr>
          <p:cNvPr id="337" name="Google Shape;337;p31"/>
          <p:cNvSpPr txBox="1">
            <a:spLocks noGrp="1"/>
          </p:cNvSpPr>
          <p:nvPr>
            <p:ph type="sldNum" idx="12"/>
          </p:nvPr>
        </p:nvSpPr>
        <p:spPr>
          <a:xfrm>
            <a:off x="609600" y="6400800"/>
            <a:ext cx="19812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31</a:t>
            </a:fld>
            <a:endParaRPr sz="1400">
              <a:solidFill>
                <a:schemeClr val="dk2"/>
              </a:solidFill>
              <a:latin typeface="Gill Sans"/>
              <a:ea typeface="Gill Sans"/>
              <a:cs typeface="Gill Sans"/>
              <a:sym typeface="Gill Sans"/>
            </a:endParaRPr>
          </a:p>
        </p:txBody>
      </p:sp>
      <p:sp>
        <p:nvSpPr>
          <p:cNvPr id="338" name="Google Shape;338;p31"/>
          <p:cNvSpPr txBox="1">
            <a:spLocks noGrp="1"/>
          </p:cNvSpPr>
          <p:nvPr>
            <p:ph type="body" idx="1"/>
          </p:nvPr>
        </p:nvSpPr>
        <p:spPr>
          <a:xfrm>
            <a:off x="457200" y="1219200"/>
            <a:ext cx="8229600" cy="4937700"/>
          </a:xfrm>
          <a:prstGeom prst="rect">
            <a:avLst/>
          </a:prstGeom>
          <a:noFill/>
          <a:ln>
            <a:noFill/>
          </a:ln>
        </p:spPr>
        <p:txBody>
          <a:bodyPr spcFirstLastPara="1" wrap="square" lIns="91425" tIns="45700" rIns="91425" bIns="45700" anchor="t" anchorCtr="0">
            <a:noAutofit/>
          </a:bodyPr>
          <a:lstStyle/>
          <a:p>
            <a:pPr marL="273050" lvl="1" indent="-273050" algn="l" rtl="0">
              <a:spcBef>
                <a:spcPts val="0"/>
              </a:spcBef>
              <a:spcAft>
                <a:spcPts val="0"/>
              </a:spcAft>
              <a:buClr>
                <a:schemeClr val="accent1"/>
              </a:buClr>
              <a:buSzPts val="1824"/>
              <a:buChar char="🞂"/>
            </a:pPr>
            <a:r>
              <a:rPr lang="en-US" b="1"/>
              <a:t>1. Phân tích Website</a:t>
            </a:r>
            <a:endParaRPr/>
          </a:p>
          <a:p>
            <a:pPr marL="273050" lvl="0" indent="-273050" algn="just" rtl="0">
              <a:spcBef>
                <a:spcPts val="600"/>
              </a:spcBef>
              <a:spcAft>
                <a:spcPts val="0"/>
              </a:spcAft>
              <a:buSzPts val="2128"/>
              <a:buChar char="🞂"/>
            </a:pPr>
            <a:r>
              <a:rPr lang="en-US"/>
              <a:t>Dựa vào  các công cụ hỗ trợ cho việc này như: </a:t>
            </a:r>
            <a:r>
              <a:rPr lang="en-US" b="1" u="sng">
                <a:solidFill>
                  <a:schemeClr val="hlink"/>
                </a:solidFill>
                <a:hlinkClick r:id="rId3"/>
              </a:rPr>
              <a:t>Google Webmaster Tools</a:t>
            </a:r>
            <a:r>
              <a:rPr lang="en-US"/>
              <a:t>, </a:t>
            </a:r>
            <a:r>
              <a:rPr lang="en-US" b="1" u="sng">
                <a:solidFill>
                  <a:schemeClr val="hlink"/>
                </a:solidFill>
                <a:hlinkClick r:id="rId4"/>
              </a:rPr>
              <a:t>Google Analytic</a:t>
            </a:r>
            <a:r>
              <a:rPr lang="en-US"/>
              <a:t>. </a:t>
            </a:r>
            <a:endParaRPr/>
          </a:p>
          <a:p>
            <a:pPr marL="273050" lvl="0" indent="-273050" algn="l" rtl="0">
              <a:spcBef>
                <a:spcPts val="600"/>
              </a:spcBef>
              <a:spcAft>
                <a:spcPts val="0"/>
              </a:spcAft>
              <a:buSzPts val="2128"/>
              <a:buChar char="🞂"/>
            </a:pPr>
            <a:r>
              <a:rPr lang="en-US"/>
              <a:t>Kiểm tra </a:t>
            </a:r>
            <a:r>
              <a:rPr lang="en-US" b="1"/>
              <a:t>Onpage</a:t>
            </a:r>
            <a:r>
              <a:rPr lang="en-US"/>
              <a:t>, </a:t>
            </a:r>
            <a:r>
              <a:rPr lang="en-US" b="1"/>
              <a:t>Offpage</a:t>
            </a:r>
            <a:r>
              <a:rPr lang="en-US"/>
              <a:t>: Là yếu tố quan trọng hàng đầu cho việc xây dựng tên tuổi, uy tín cho Site. </a:t>
            </a:r>
            <a:br>
              <a:rPr lang="en-US"/>
            </a:br>
            <a:endParaRPr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2"/>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Quy trình SEO </a:t>
            </a:r>
            <a:endParaRPr/>
          </a:p>
        </p:txBody>
      </p:sp>
      <p:sp>
        <p:nvSpPr>
          <p:cNvPr id="345" name="Google Shape;345;p3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32</a:t>
            </a:fld>
            <a:endParaRPr sz="1400">
              <a:solidFill>
                <a:schemeClr val="dk2"/>
              </a:solidFill>
              <a:latin typeface="Gill Sans"/>
              <a:ea typeface="Gill Sans"/>
              <a:cs typeface="Gill Sans"/>
              <a:sym typeface="Gill Sans"/>
            </a:endParaRPr>
          </a:p>
        </p:txBody>
      </p:sp>
      <p:sp>
        <p:nvSpPr>
          <p:cNvPr id="346" name="Google Shape;346;p32"/>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2. Nghiên cứu, phân tích, chọn bộ từ khóa</a:t>
            </a:r>
            <a:endParaRPr b="1"/>
          </a:p>
          <a:p>
            <a:pPr marL="273050" lvl="0" indent="-273050" algn="just" rtl="0">
              <a:spcBef>
                <a:spcPts val="600"/>
              </a:spcBef>
              <a:spcAft>
                <a:spcPts val="0"/>
              </a:spcAft>
              <a:buSzPts val="2128"/>
              <a:buChar char="🞂"/>
            </a:pPr>
            <a:r>
              <a:rPr lang="en-US"/>
              <a:t>Dựa vào các công cụ phân tích lựa chọn  bộ từ khóa bao gồm hệ thống </a:t>
            </a:r>
            <a:r>
              <a:rPr lang="en-US" b="1"/>
              <a:t>Keyword chính</a:t>
            </a:r>
            <a:r>
              <a:rPr lang="en-US"/>
              <a:t> và các </a:t>
            </a:r>
            <a:r>
              <a:rPr lang="en-US" b="1"/>
              <a:t>Keyword liên quan</a:t>
            </a:r>
            <a:endParaRPr/>
          </a:p>
          <a:p>
            <a:pPr marL="273050" lvl="0" indent="-273050" algn="just" rtl="0">
              <a:spcBef>
                <a:spcPts val="600"/>
              </a:spcBef>
              <a:spcAft>
                <a:spcPts val="0"/>
              </a:spcAft>
              <a:buSzPts val="2128"/>
              <a:buChar char="🞂"/>
            </a:pPr>
            <a:r>
              <a:rPr lang="en-US"/>
              <a:t>.</a:t>
            </a:r>
            <a:endParaRPr/>
          </a:p>
          <a:p>
            <a:pPr marL="547688" lvl="1" indent="-157225" algn="just" rtl="0">
              <a:spcBef>
                <a:spcPts val="500"/>
              </a:spcBef>
              <a:spcAft>
                <a:spcPts val="0"/>
              </a:spcAft>
              <a:buSzPts val="1824"/>
              <a:buNone/>
            </a:pPr>
            <a:endParaRPr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3"/>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Quy trình SEO </a:t>
            </a:r>
            <a:endParaRPr/>
          </a:p>
        </p:txBody>
      </p:sp>
      <p:sp>
        <p:nvSpPr>
          <p:cNvPr id="353" name="Google Shape;353;p33"/>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33</a:t>
            </a:fld>
            <a:endParaRPr sz="1400">
              <a:solidFill>
                <a:schemeClr val="dk2"/>
              </a:solidFill>
              <a:latin typeface="Gill Sans"/>
              <a:ea typeface="Gill Sans"/>
              <a:cs typeface="Gill Sans"/>
              <a:sym typeface="Gill Sans"/>
            </a:endParaRPr>
          </a:p>
        </p:txBody>
      </p:sp>
      <p:sp>
        <p:nvSpPr>
          <p:cNvPr id="354" name="Google Shape;354;p33"/>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SzPts val="2128"/>
              <a:buNone/>
            </a:pPr>
            <a:r>
              <a:rPr lang="en-US" b="1"/>
              <a:t>3. Xây dựng nội dung</a:t>
            </a:r>
            <a:endParaRPr/>
          </a:p>
          <a:p>
            <a:pPr marL="273050" lvl="0" indent="-273050" algn="just" rtl="0">
              <a:spcBef>
                <a:spcPts val="600"/>
              </a:spcBef>
              <a:spcAft>
                <a:spcPts val="0"/>
              </a:spcAft>
              <a:buSzPts val="2128"/>
              <a:buChar char="🞂"/>
            </a:pPr>
            <a:r>
              <a:rPr lang="en-US"/>
              <a:t>Biên tập, tối ưu nội dung bài viết</a:t>
            </a:r>
            <a:endParaRPr/>
          </a:p>
          <a:p>
            <a:pPr marL="273050" lvl="0" indent="-273050" algn="just" rtl="0">
              <a:spcBef>
                <a:spcPts val="600"/>
              </a:spcBef>
              <a:spcAft>
                <a:spcPts val="0"/>
              </a:spcAft>
              <a:buSzPts val="2128"/>
              <a:buChar char="🞂"/>
            </a:pPr>
            <a:r>
              <a:rPr lang="en-US"/>
              <a:t>Mật độ từ khóa (Density)</a:t>
            </a:r>
            <a:endParaRPr/>
          </a:p>
          <a:p>
            <a:pPr marL="547688" lvl="1" indent="-157225" algn="just" rtl="0">
              <a:spcBef>
                <a:spcPts val="500"/>
              </a:spcBef>
              <a:spcAft>
                <a:spcPts val="0"/>
              </a:spcAft>
              <a:buSzPts val="1824"/>
              <a:buNone/>
            </a:pPr>
            <a:endParaRPr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4"/>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Quy trình SEO </a:t>
            </a:r>
            <a:endParaRPr/>
          </a:p>
        </p:txBody>
      </p:sp>
      <p:sp>
        <p:nvSpPr>
          <p:cNvPr id="361" name="Google Shape;361;p34"/>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34</a:t>
            </a:fld>
            <a:endParaRPr sz="1400">
              <a:solidFill>
                <a:schemeClr val="dk2"/>
              </a:solidFill>
              <a:latin typeface="Gill Sans"/>
              <a:ea typeface="Gill Sans"/>
              <a:cs typeface="Gill Sans"/>
              <a:sym typeface="Gill Sans"/>
            </a:endParaRPr>
          </a:p>
        </p:txBody>
      </p:sp>
      <p:sp>
        <p:nvSpPr>
          <p:cNvPr id="362" name="Google Shape;362;p34"/>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4638" lvl="1" indent="0" algn="just" rtl="0">
              <a:spcBef>
                <a:spcPts val="0"/>
              </a:spcBef>
              <a:spcAft>
                <a:spcPts val="0"/>
              </a:spcAft>
              <a:buSzPts val="1824"/>
              <a:buNone/>
            </a:pPr>
            <a:r>
              <a:rPr lang="en-US" b="1"/>
              <a:t>4. Xây dựng liên kết</a:t>
            </a:r>
            <a:endParaRPr b="1"/>
          </a:p>
          <a:p>
            <a:pPr marL="273050" lvl="0" indent="-273050" algn="just" rtl="0">
              <a:spcBef>
                <a:spcPts val="600"/>
              </a:spcBef>
              <a:spcAft>
                <a:spcPts val="0"/>
              </a:spcAft>
              <a:buSzPts val="2128"/>
              <a:buChar char="🞂"/>
            </a:pPr>
            <a:r>
              <a:rPr lang="en-US"/>
              <a:t> hình thức thông dụng nhất hiện nay là:</a:t>
            </a:r>
            <a:endParaRPr/>
          </a:p>
          <a:p>
            <a:pPr marL="547688" lvl="1" indent="-273049" algn="just" rtl="0">
              <a:spcBef>
                <a:spcPts val="500"/>
              </a:spcBef>
              <a:spcAft>
                <a:spcPts val="0"/>
              </a:spcAft>
              <a:buSzPts val="1824"/>
              <a:buChar char="🞂"/>
            </a:pPr>
            <a:r>
              <a:rPr lang="en-US"/>
              <a:t> Đăng bài viết lên các diễn đàn,</a:t>
            </a:r>
            <a:endParaRPr/>
          </a:p>
          <a:p>
            <a:pPr marL="547688" lvl="1" indent="-273049" algn="just" rtl="0">
              <a:spcBef>
                <a:spcPts val="500"/>
              </a:spcBef>
              <a:spcAft>
                <a:spcPts val="0"/>
              </a:spcAft>
              <a:buSzPts val="1824"/>
              <a:buChar char="🞂"/>
            </a:pPr>
            <a:r>
              <a:rPr lang="en-US"/>
              <a:t> Tham gia các Blog,</a:t>
            </a:r>
            <a:endParaRPr/>
          </a:p>
          <a:p>
            <a:pPr marL="547688" lvl="1" indent="-273049" algn="just" rtl="0">
              <a:spcBef>
                <a:spcPts val="500"/>
              </a:spcBef>
              <a:spcAft>
                <a:spcPts val="0"/>
              </a:spcAft>
              <a:buSzPts val="1824"/>
              <a:buChar char="🞂"/>
            </a:pPr>
            <a:r>
              <a:rPr lang="en-US"/>
              <a:t>Trao đổi liên kết với các đơn vị khác, </a:t>
            </a:r>
            <a:endParaRPr/>
          </a:p>
          <a:p>
            <a:pPr marL="547688" lvl="1" indent="-273049" algn="just" rtl="0">
              <a:spcBef>
                <a:spcPts val="500"/>
              </a:spcBef>
              <a:spcAft>
                <a:spcPts val="0"/>
              </a:spcAft>
              <a:buSzPts val="1824"/>
              <a:buChar char="🞂"/>
            </a:pPr>
            <a:r>
              <a:rPr lang="en-US"/>
              <a:t>Mua liên kết của các đơn vị khác, </a:t>
            </a:r>
            <a:endParaRPr/>
          </a:p>
          <a:p>
            <a:pPr marL="547688" lvl="1" indent="-273049" algn="just" rtl="0">
              <a:spcBef>
                <a:spcPts val="500"/>
              </a:spcBef>
              <a:spcAft>
                <a:spcPts val="0"/>
              </a:spcAft>
              <a:buSzPts val="1824"/>
              <a:buChar char="🞂"/>
            </a:pPr>
            <a:r>
              <a:rPr lang="en-US"/>
              <a:t>Đăng thông tin trên các trang mạng xã hội. </a:t>
            </a:r>
            <a:endParaRPr/>
          </a:p>
          <a:p>
            <a:pPr marL="547688" lvl="1" indent="-273049" algn="just" rtl="0">
              <a:spcBef>
                <a:spcPts val="500"/>
              </a:spcBef>
              <a:spcAft>
                <a:spcPts val="0"/>
              </a:spcAft>
              <a:buSzPts val="1824"/>
              <a:buChar char="🞂"/>
            </a:pPr>
            <a:r>
              <a:rPr lang="en-US"/>
              <a:t>Những liên kết này còn được gọi là Backlink.</a:t>
            </a:r>
            <a:endParaRPr/>
          </a:p>
          <a:p>
            <a:pPr marL="274638" lvl="1" indent="0" algn="just" rtl="0">
              <a:spcBef>
                <a:spcPts val="500"/>
              </a:spcBef>
              <a:spcAft>
                <a:spcPts val="0"/>
              </a:spcAft>
              <a:buSzPts val="1824"/>
              <a:buNone/>
            </a:pPr>
            <a:endParaRPr b="1"/>
          </a:p>
          <a:p>
            <a:pPr marL="274638" lvl="1" indent="0" algn="just" rtl="0">
              <a:spcBef>
                <a:spcPts val="500"/>
              </a:spcBef>
              <a:spcAft>
                <a:spcPts val="0"/>
              </a:spcAft>
              <a:buSzPts val="1824"/>
              <a:buNone/>
            </a:pPr>
            <a:endParaRPr b="1"/>
          </a:p>
          <a:p>
            <a:pPr marL="547688" lvl="1" indent="-157225" algn="just" rtl="0">
              <a:spcBef>
                <a:spcPts val="500"/>
              </a:spcBef>
              <a:spcAft>
                <a:spcPts val="0"/>
              </a:spcAft>
              <a:buSzPts val="1824"/>
              <a:buNone/>
            </a:pPr>
            <a:endParaRPr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5"/>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Quy trình SEO </a:t>
            </a:r>
            <a:endParaRPr/>
          </a:p>
        </p:txBody>
      </p:sp>
      <p:sp>
        <p:nvSpPr>
          <p:cNvPr id="369" name="Google Shape;369;p35"/>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35</a:t>
            </a:fld>
            <a:endParaRPr sz="1400">
              <a:solidFill>
                <a:schemeClr val="dk2"/>
              </a:solidFill>
              <a:latin typeface="Gill Sans"/>
              <a:ea typeface="Gill Sans"/>
              <a:cs typeface="Gill Sans"/>
              <a:sym typeface="Gill Sans"/>
            </a:endParaRPr>
          </a:p>
        </p:txBody>
      </p:sp>
      <p:sp>
        <p:nvSpPr>
          <p:cNvPr id="370" name="Google Shape;370;p35"/>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4638" lvl="1" indent="0" algn="just" rtl="0">
              <a:spcBef>
                <a:spcPts val="0"/>
              </a:spcBef>
              <a:spcAft>
                <a:spcPts val="0"/>
              </a:spcAft>
              <a:buSzPts val="1824"/>
              <a:buNone/>
            </a:pPr>
            <a:r>
              <a:rPr lang="en-US" b="1"/>
              <a:t>5. Phân tích tính hiệu quả các bước trên</a:t>
            </a:r>
            <a:endParaRPr/>
          </a:p>
          <a:p>
            <a:pPr marL="273050" lvl="0" indent="-273050" algn="just" rtl="0">
              <a:spcBef>
                <a:spcPts val="600"/>
              </a:spcBef>
              <a:spcAft>
                <a:spcPts val="0"/>
              </a:spcAft>
              <a:buSzPts val="2128"/>
              <a:buChar char="🞂"/>
            </a:pPr>
            <a:r>
              <a:rPr lang="en-US"/>
              <a:t>Kiểm tra lượng Traffic hàng ngày, thứ hạng của bộ từ khóa xem hệ thống từ khóa đó đang nằm ở vị trí nào, đã đạt yêu cầu so với tổng tiến độ mình đặt ra hay chưa.</a:t>
            </a:r>
            <a:endParaRPr/>
          </a:p>
          <a:p>
            <a:pPr marL="273050" lvl="0" indent="-273050" algn="just" rtl="0">
              <a:spcBef>
                <a:spcPts val="600"/>
              </a:spcBef>
              <a:spcAft>
                <a:spcPts val="0"/>
              </a:spcAft>
              <a:buSzPts val="2128"/>
              <a:buChar char="🞂"/>
            </a:pPr>
            <a:r>
              <a:rPr lang="en-US"/>
              <a:t>Dựa vào các phân tích Website để có thể dự đoán thứ hạng và cách làm sẽ thực hiện nhằm cải thiện thứ hạng. </a:t>
            </a:r>
            <a:endParaRPr/>
          </a:p>
          <a:p>
            <a:pPr marL="547688" lvl="1" indent="-157225" algn="just" rtl="0">
              <a:spcBef>
                <a:spcPts val="500"/>
              </a:spcBef>
              <a:spcAft>
                <a:spcPts val="0"/>
              </a:spcAft>
              <a:buSzPts val="1824"/>
              <a:buNone/>
            </a:pPr>
            <a:endParaRPr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6"/>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Quy trình SEO </a:t>
            </a:r>
            <a:endParaRPr/>
          </a:p>
        </p:txBody>
      </p:sp>
      <p:sp>
        <p:nvSpPr>
          <p:cNvPr id="377" name="Google Shape;377;p36"/>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36</a:t>
            </a:fld>
            <a:endParaRPr sz="1400">
              <a:solidFill>
                <a:schemeClr val="dk2"/>
              </a:solidFill>
              <a:latin typeface="Gill Sans"/>
              <a:ea typeface="Gill Sans"/>
              <a:cs typeface="Gill Sans"/>
              <a:sym typeface="Gill Sans"/>
            </a:endParaRPr>
          </a:p>
        </p:txBody>
      </p:sp>
      <p:sp>
        <p:nvSpPr>
          <p:cNvPr id="378" name="Google Shape;378;p36"/>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6. Tối ưu lại nội dung và back link</a:t>
            </a:r>
            <a:endParaRPr/>
          </a:p>
          <a:p>
            <a:pPr marL="273050" lvl="0" indent="-273050" algn="just" rtl="0">
              <a:spcBef>
                <a:spcPts val="600"/>
              </a:spcBef>
              <a:spcAft>
                <a:spcPts val="0"/>
              </a:spcAft>
              <a:buSzPts val="2128"/>
              <a:buChar char="🞂"/>
            </a:pPr>
            <a:r>
              <a:rPr lang="en-US"/>
              <a:t>Việc tối ưu Website lần hai này rất quan trọng trong việc duy trì và đẩy mạnh thứ hạng của Website trong bảng xếp hạng Google.</a:t>
            </a:r>
            <a:endParaRPr/>
          </a:p>
          <a:p>
            <a:pPr marL="273050" lvl="0" indent="-273050" algn="just" rtl="0">
              <a:spcBef>
                <a:spcPts val="600"/>
              </a:spcBef>
              <a:spcAft>
                <a:spcPts val="0"/>
              </a:spcAft>
              <a:buSzPts val="2128"/>
              <a:buChar char="🞂"/>
            </a:pPr>
            <a:r>
              <a:rPr lang="en-US"/>
              <a:t>Công việc này bao gồm việc sửa chữa chăm sóc lại nội dung các bài viết trên Website</a:t>
            </a:r>
            <a:endParaRPr/>
          </a:p>
          <a:p>
            <a:pPr marL="273050" lvl="0" indent="-273050" algn="just" rtl="0">
              <a:spcBef>
                <a:spcPts val="600"/>
              </a:spcBef>
              <a:spcAft>
                <a:spcPts val="0"/>
              </a:spcAft>
              <a:buSzPts val="2128"/>
              <a:buChar char="🞂"/>
            </a:pPr>
            <a:r>
              <a:rPr lang="en-US"/>
              <a:t>Bảo trì hệ thống Backlink bao gồm các quy trình bảo dưỡng, sửa chữa, duy trì và làm mới,loại bỏ các link kém chất lượng, khôi phục sửa chữa các link đang hoạt động cho nó trở nên tốt hơn góp phần nâng cao tính hiệu quả trong công tác quảng bá và tăng uy tín cho Website.</a:t>
            </a:r>
            <a:endParaRPr/>
          </a:p>
          <a:p>
            <a:pPr marL="547688" lvl="1" indent="-157225" algn="just" rtl="0">
              <a:spcBef>
                <a:spcPts val="500"/>
              </a:spcBef>
              <a:spcAft>
                <a:spcPts val="0"/>
              </a:spcAft>
              <a:buSzPts val="1824"/>
              <a:buNone/>
            </a:pPr>
            <a:endParaRPr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7"/>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Khái niệm Cơ Bản</a:t>
            </a:r>
            <a:endParaRPr/>
          </a:p>
        </p:txBody>
      </p:sp>
      <p:sp>
        <p:nvSpPr>
          <p:cNvPr id="385" name="Google Shape;385;p37"/>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37</a:t>
            </a:fld>
            <a:endParaRPr sz="1400">
              <a:solidFill>
                <a:schemeClr val="dk2"/>
              </a:solidFill>
              <a:latin typeface="Gill Sans"/>
              <a:ea typeface="Gill Sans"/>
              <a:cs typeface="Gill Sans"/>
              <a:sym typeface="Gill Sans"/>
            </a:endParaRPr>
          </a:p>
        </p:txBody>
      </p:sp>
      <p:sp>
        <p:nvSpPr>
          <p:cNvPr id="386" name="Google Shape;386;p37"/>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1" indent="-273050" algn="just" rtl="0">
              <a:spcBef>
                <a:spcPts val="0"/>
              </a:spcBef>
              <a:spcAft>
                <a:spcPts val="0"/>
              </a:spcAft>
              <a:buClr>
                <a:schemeClr val="accent1"/>
              </a:buClr>
              <a:buSzPts val="1824"/>
              <a:buChar char="🞂"/>
            </a:pPr>
            <a:r>
              <a:rPr lang="en-US" b="1"/>
              <a:t>SEO  – Search Engine Optimization: </a:t>
            </a:r>
            <a:r>
              <a:rPr lang="en-US"/>
              <a:t>(Tối Ưu Trang Web Trên Công Cụ Tìm Kiếm) là tối ưu cho máy tìm kiếm, hay ngầm hiểu là tối ưu hóa website cho</a:t>
            </a:r>
            <a:br>
              <a:rPr lang="en-US"/>
            </a:br>
            <a:r>
              <a:rPr lang="en-US"/>
              <a:t>Google) là bài toán làm thế nào để tối ưu khả năng người dùng tìm đến một website bằng việc sử dụng Google. </a:t>
            </a:r>
            <a:endParaRPr/>
          </a:p>
          <a:p>
            <a:pPr marL="273050" lvl="1" indent="-273050" algn="just" rtl="0">
              <a:spcBef>
                <a:spcPts val="600"/>
              </a:spcBef>
              <a:spcAft>
                <a:spcPts val="0"/>
              </a:spcAft>
              <a:buClr>
                <a:schemeClr val="accent1"/>
              </a:buClr>
              <a:buSzPts val="1824"/>
              <a:buChar char="🞂"/>
            </a:pPr>
            <a:r>
              <a:rPr lang="en-US"/>
              <a:t>Thực chất SEO là phương pháp nâng hạng dựa trên những hiểu biết sâu sắc về nguyên tắc đánh giá thứ hạng website của Google.</a:t>
            </a:r>
            <a:endParaRPr/>
          </a:p>
          <a:p>
            <a:pPr marL="273050" lvl="1" indent="-273050" algn="just" rtl="0">
              <a:spcBef>
                <a:spcPts val="600"/>
              </a:spcBef>
              <a:spcAft>
                <a:spcPts val="0"/>
              </a:spcAft>
              <a:buClr>
                <a:schemeClr val="accent1"/>
              </a:buClr>
              <a:buSzPts val="1824"/>
              <a:buChar char="🞂"/>
            </a:pPr>
            <a:r>
              <a:rPr lang="en-US"/>
              <a:t>Trên thực tế tồn tại những phương pháp đánh lừa cách đánh giá website của Google (thường được gọi là Black Hat) để qua đó nâng thứ hạng website lên một cách nhanh chóng, nhưng dần theo thời gian sẽ bị công cụ tìm kiếm đó phát hiện  và sẽ bị đánh tụt thứ hạng</a:t>
            </a:r>
            <a:endParaRPr/>
          </a:p>
          <a:p>
            <a:pPr marL="273050" lvl="1" indent="-157226" algn="just" rtl="0">
              <a:spcBef>
                <a:spcPts val="600"/>
              </a:spcBef>
              <a:spcAft>
                <a:spcPts val="0"/>
              </a:spcAft>
              <a:buClr>
                <a:schemeClr val="accent1"/>
              </a:buClr>
              <a:buSzPts val="1824"/>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9"/>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Khái niệm Cơ Bản</a:t>
            </a:r>
            <a:endParaRPr/>
          </a:p>
        </p:txBody>
      </p:sp>
      <p:sp>
        <p:nvSpPr>
          <p:cNvPr id="393" name="Google Shape;393;p39"/>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38</a:t>
            </a:fld>
            <a:endParaRPr sz="1400">
              <a:solidFill>
                <a:schemeClr val="dk2"/>
              </a:solidFill>
              <a:latin typeface="Gill Sans"/>
              <a:ea typeface="Gill Sans"/>
              <a:cs typeface="Gill Sans"/>
              <a:sym typeface="Gill Sans"/>
            </a:endParaRPr>
          </a:p>
        </p:txBody>
      </p:sp>
      <p:sp>
        <p:nvSpPr>
          <p:cNvPr id="394" name="Google Shape;394;p39"/>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1" indent="-273050" algn="l" rtl="0">
              <a:spcBef>
                <a:spcPts val="0"/>
              </a:spcBef>
              <a:spcAft>
                <a:spcPts val="0"/>
              </a:spcAft>
              <a:buClr>
                <a:schemeClr val="accent1"/>
              </a:buClr>
              <a:buSzPts val="1824"/>
              <a:buChar char="🞂"/>
            </a:pPr>
            <a:r>
              <a:rPr lang="en-US" b="1"/>
              <a:t>SEM – Search Engine Marketing </a:t>
            </a:r>
            <a:r>
              <a:rPr lang="en-US"/>
              <a:t>(Marketing thông qua công cụ tìm kiếm) </a:t>
            </a:r>
            <a:endParaRPr/>
          </a:p>
          <a:p>
            <a:pPr marL="547687" lvl="2" indent="-228600" algn="l" rtl="0">
              <a:spcBef>
                <a:spcPts val="600"/>
              </a:spcBef>
              <a:spcAft>
                <a:spcPts val="0"/>
              </a:spcAft>
              <a:buClr>
                <a:schemeClr val="accent1"/>
              </a:buClr>
              <a:buSzPts val="1824"/>
              <a:buChar char="🞂"/>
            </a:pPr>
            <a:r>
              <a:rPr lang="en-US"/>
              <a:t>Theo kỹ thuật này, chuyên viên Marketing online sẽ dùng các chương trình như Google Adwords để mua các từ khóa phù hợp với sản phẩm, dịch vụ, các chiến</a:t>
            </a:r>
            <a:br>
              <a:rPr lang="en-US"/>
            </a:br>
            <a:r>
              <a:rPr lang="en-US"/>
              <a:t>dịch quảng bá… </a:t>
            </a:r>
            <a:endParaRPr/>
          </a:p>
          <a:p>
            <a:pPr marL="547687" lvl="2" indent="-228600" algn="l" rtl="0">
              <a:spcBef>
                <a:spcPts val="600"/>
              </a:spcBef>
              <a:spcAft>
                <a:spcPts val="0"/>
              </a:spcAft>
              <a:buClr>
                <a:schemeClr val="accent1"/>
              </a:buClr>
              <a:buSzPts val="1824"/>
              <a:buChar char="🞂"/>
            </a:pPr>
            <a:r>
              <a:rPr lang="en-US"/>
              <a:t>Khi người tiêu dùng tìm thông tin bằng các từ khóa có liên quan, thông tin của công ty bạn sẽ xuất hiện tại khu vực dành riêng cho quảng cáo trên trang kết quả.</a:t>
            </a:r>
            <a:endParaRPr/>
          </a:p>
          <a:p>
            <a:pPr marL="547687" lvl="2" indent="-228600" algn="l" rtl="0">
              <a:spcBef>
                <a:spcPts val="600"/>
              </a:spcBef>
              <a:spcAft>
                <a:spcPts val="0"/>
              </a:spcAft>
              <a:buClr>
                <a:schemeClr val="accent1"/>
              </a:buClr>
              <a:buSzPts val="1824"/>
              <a:buChar char="🞂"/>
            </a:pPr>
            <a:r>
              <a:rPr lang="en-US"/>
              <a:t>Đối với SEM, bạn phải thanh toán một khoản phí quảng cáo trên kênh công cụ tìm kiếm.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0"/>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Khái niệm Cơ Bản</a:t>
            </a:r>
            <a:endParaRPr/>
          </a:p>
        </p:txBody>
      </p:sp>
      <p:sp>
        <p:nvSpPr>
          <p:cNvPr id="401" name="Google Shape;401;p40"/>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39</a:t>
            </a:fld>
            <a:endParaRPr sz="1400">
              <a:solidFill>
                <a:schemeClr val="dk2"/>
              </a:solidFill>
              <a:latin typeface="Gill Sans"/>
              <a:ea typeface="Gill Sans"/>
              <a:cs typeface="Gill Sans"/>
              <a:sym typeface="Gill Sans"/>
            </a:endParaRPr>
          </a:p>
        </p:txBody>
      </p:sp>
      <p:sp>
        <p:nvSpPr>
          <p:cNvPr id="402" name="Google Shape;402;p40"/>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1" indent="-273050" algn="l" rtl="0">
              <a:spcBef>
                <a:spcPts val="0"/>
              </a:spcBef>
              <a:spcAft>
                <a:spcPts val="0"/>
              </a:spcAft>
              <a:buClr>
                <a:schemeClr val="accent1"/>
              </a:buClr>
              <a:buSzPts val="1824"/>
              <a:buChar char="🞂"/>
            </a:pPr>
            <a:r>
              <a:rPr lang="en-US" b="1"/>
              <a:t>SEM – Search Engine Marketing </a:t>
            </a:r>
            <a:r>
              <a:rPr lang="en-US"/>
              <a:t>(Marketing thông qua công cụ tìm kiếm) </a:t>
            </a:r>
            <a:endParaRPr/>
          </a:p>
          <a:p>
            <a:pPr marL="547687" lvl="2" indent="-228600" algn="l" rtl="0">
              <a:spcBef>
                <a:spcPts val="600"/>
              </a:spcBef>
              <a:spcAft>
                <a:spcPts val="0"/>
              </a:spcAft>
              <a:buClr>
                <a:schemeClr val="accent1"/>
              </a:buClr>
              <a:buSzPts val="1824"/>
              <a:buChar char="🞂"/>
            </a:pPr>
            <a:r>
              <a:rPr lang="en-US"/>
              <a:t>Trên thực tế, SEO cần nhiều thời gian để thực hiện và duy trì, vì vậy để đạt được hiệu quả cao nhất trên các kênh công cụ tìm kiếm, các công ty thường</a:t>
            </a:r>
            <a:br>
              <a:rPr lang="en-US"/>
            </a:br>
            <a:r>
              <a:rPr lang="en-US"/>
              <a:t>thực hiện SEM song song với SEO.</a:t>
            </a:r>
            <a:br>
              <a:rPr lang="en-US"/>
            </a:br>
            <a:r>
              <a:rPr lang="en-US"/>
              <a:t/>
            </a:r>
            <a:br>
              <a:rPr lang="en-US"/>
            </a:b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4"/>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Search Engine Optimization –SEO </a:t>
            </a:r>
            <a:endParaRPr>
              <a:latin typeface="Arial"/>
              <a:ea typeface="Arial"/>
              <a:cs typeface="Arial"/>
              <a:sym typeface="Arial"/>
            </a:endParaRPr>
          </a:p>
        </p:txBody>
      </p:sp>
      <p:sp>
        <p:nvSpPr>
          <p:cNvPr id="124" name="Google Shape;124;p4"/>
          <p:cNvSpPr txBox="1">
            <a:spLocks noGrp="1"/>
          </p:cNvSpPr>
          <p:nvPr>
            <p:ph type="body" idx="1"/>
          </p:nvPr>
        </p:nvSpPr>
        <p:spPr>
          <a:xfrm>
            <a:off x="457200" y="1219201"/>
            <a:ext cx="8229600" cy="1447799"/>
          </a:xfrm>
          <a:prstGeom prst="rect">
            <a:avLst/>
          </a:prstGeom>
          <a:noFill/>
          <a:ln>
            <a:noFill/>
          </a:ln>
        </p:spPr>
        <p:txBody>
          <a:bodyPr spcFirstLastPara="1" wrap="square" lIns="91425" tIns="45700" rIns="91425" bIns="45700" anchor="t" anchorCtr="0">
            <a:noAutofit/>
          </a:bodyPr>
          <a:lstStyle/>
          <a:p>
            <a:pPr marL="547688" lvl="1" indent="-273049" algn="just" rtl="0">
              <a:spcBef>
                <a:spcPts val="0"/>
              </a:spcBef>
              <a:spcAft>
                <a:spcPts val="0"/>
              </a:spcAft>
              <a:buSzPts val="1824"/>
              <a:buChar char="🞂"/>
            </a:pPr>
            <a:r>
              <a:rPr lang="en-US"/>
              <a:t>Đặt Vấn Đề :</a:t>
            </a:r>
            <a:endParaRPr/>
          </a:p>
          <a:p>
            <a:pPr marL="822325" lvl="2" indent="-228600" algn="just" rtl="0">
              <a:spcBef>
                <a:spcPts val="500"/>
              </a:spcBef>
              <a:spcAft>
                <a:spcPts val="0"/>
              </a:spcAft>
              <a:buSzPts val="1824"/>
              <a:buChar char="🞂"/>
            </a:pPr>
            <a:r>
              <a:rPr lang="en-US">
                <a:latin typeface="Arial"/>
                <a:ea typeface="Arial"/>
                <a:cs typeface="Arial"/>
                <a:sym typeface="Arial"/>
              </a:rPr>
              <a:t>Để thông tin sản phẩm, dịch vụ của bạn được nhiều người biết đến phải làm gì?</a:t>
            </a:r>
            <a:endParaRPr/>
          </a:p>
          <a:p>
            <a:pPr marL="822325" lvl="2" indent="-112776" algn="just" rtl="0">
              <a:spcBef>
                <a:spcPts val="500"/>
              </a:spcBef>
              <a:spcAft>
                <a:spcPts val="0"/>
              </a:spcAft>
              <a:buSzPts val="1824"/>
              <a:buNone/>
            </a:pPr>
            <a:endParaRPr>
              <a:latin typeface="Arial"/>
              <a:ea typeface="Arial"/>
              <a:cs typeface="Arial"/>
              <a:sym typeface="Arial"/>
            </a:endParaRPr>
          </a:p>
        </p:txBody>
      </p:sp>
      <p:sp>
        <p:nvSpPr>
          <p:cNvPr id="125" name="Google Shape;125;p4"/>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b="0" i="0" u="none" strike="noStrike" cap="none">
                <a:solidFill>
                  <a:schemeClr val="dk2"/>
                </a:solidFill>
                <a:latin typeface="Gill Sans"/>
                <a:ea typeface="Gill Sans"/>
                <a:cs typeface="Gill Sans"/>
                <a:sym typeface="Gill Sans"/>
              </a:rPr>
              <a:t>4</a:t>
            </a:fld>
            <a:endParaRPr sz="1400" b="0" i="0" u="none" strike="noStrike" cap="none">
              <a:solidFill>
                <a:schemeClr val="dk2"/>
              </a:solidFill>
              <a:latin typeface="Gill Sans"/>
              <a:ea typeface="Gill Sans"/>
              <a:cs typeface="Gill Sans"/>
              <a:sym typeface="Gill Sans"/>
            </a:endParaRPr>
          </a:p>
        </p:txBody>
      </p:sp>
      <p:pic>
        <p:nvPicPr>
          <p:cNvPr id="126" name="Google Shape;126;p4"/>
          <p:cNvPicPr preferRelativeResize="0"/>
          <p:nvPr/>
        </p:nvPicPr>
        <p:blipFill rotWithShape="1">
          <a:blip r:embed="rId3">
            <a:alphaModFix/>
          </a:blip>
          <a:srcRect/>
          <a:stretch/>
        </p:blipFill>
        <p:spPr>
          <a:xfrm>
            <a:off x="3048000" y="3429000"/>
            <a:ext cx="4684776" cy="3096768"/>
          </a:xfrm>
          <a:prstGeom prst="rect">
            <a:avLst/>
          </a:prstGeom>
          <a:noFill/>
          <a:ln>
            <a:noFill/>
          </a:ln>
        </p:spPr>
      </p:pic>
      <p:sp>
        <p:nvSpPr>
          <p:cNvPr id="127" name="Google Shape;127;p4"/>
          <p:cNvSpPr txBox="1"/>
          <p:nvPr/>
        </p:nvSpPr>
        <p:spPr>
          <a:xfrm>
            <a:off x="118296" y="2544952"/>
            <a:ext cx="8858515" cy="1200329"/>
          </a:xfrm>
          <a:prstGeom prst="rect">
            <a:avLst/>
          </a:prstGeom>
          <a:noFill/>
          <a:ln>
            <a:noFill/>
          </a:ln>
        </p:spPr>
        <p:txBody>
          <a:bodyPr spcFirstLastPara="1" wrap="square" lIns="91425" tIns="45700" rIns="91425" bIns="45700" anchor="t" anchorCtr="0">
            <a:spAutoFit/>
          </a:bodyPr>
          <a:lstStyle/>
          <a:p>
            <a:pPr marL="0" marR="0" lvl="2" indent="0" algn="l" rtl="0">
              <a:spcBef>
                <a:spcPts val="0"/>
              </a:spcBef>
              <a:spcAft>
                <a:spcPts val="0"/>
              </a:spcAft>
              <a:buNone/>
            </a:pPr>
            <a:r>
              <a:rPr lang="en-US" sz="2400" b="0" i="0" u="none" strike="noStrike" cap="none">
                <a:solidFill>
                  <a:schemeClr val="dk1"/>
                </a:solidFill>
                <a:latin typeface="Arial"/>
                <a:ea typeface="Arial"/>
                <a:cs typeface="Arial"/>
                <a:sym typeface="Arial"/>
              </a:rPr>
              <a:t>=&gt;Phải hiển thị được thông tin trang web trên trang top kết quả </a:t>
            </a:r>
            <a:endParaRPr sz="2400" b="0" i="0" u="none" strike="noStrike" cap="none">
              <a:solidFill>
                <a:schemeClr val="dk1"/>
              </a:solidFill>
              <a:latin typeface="Arial"/>
              <a:ea typeface="Arial"/>
              <a:cs typeface="Arial"/>
              <a:sym typeface="Arial"/>
            </a:endParaRPr>
          </a:p>
          <a:p>
            <a:pPr marL="0" marR="0" lvl="2" indent="0" algn="l" rtl="0">
              <a:spcBef>
                <a:spcPts val="0"/>
              </a:spcBef>
              <a:spcAft>
                <a:spcPts val="0"/>
              </a:spcAft>
              <a:buNone/>
            </a:pPr>
            <a:r>
              <a:rPr lang="en-US" sz="2400" b="0" i="0" u="none" strike="noStrike" cap="none">
                <a:solidFill>
                  <a:schemeClr val="dk1"/>
                </a:solidFill>
                <a:latin typeface="Arial"/>
                <a:ea typeface="Arial"/>
                <a:cs typeface="Arial"/>
                <a:sym typeface="Arial"/>
              </a:rPr>
              <a:t>trả về của Seach Engine với chi phí rẻ nhất và bền vững nhất?</a:t>
            </a:r>
            <a:endParaRPr sz="24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
                                            <p:txEl>
                                              <p:pRg st="0" end="0"/>
                                            </p:txEl>
                                          </p:spTgt>
                                        </p:tgtEl>
                                        <p:attrNameLst>
                                          <p:attrName>style.visibility</p:attrName>
                                        </p:attrNameLst>
                                      </p:cBhvr>
                                      <p:to>
                                        <p:strVal val="visible"/>
                                      </p:to>
                                    </p:set>
                                    <p:anim calcmode="lin" valueType="num">
                                      <p:cBhvr additive="base">
                                        <p:cTn id="7" dur="500"/>
                                        <p:tgtEl>
                                          <p:spTgt spid="1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4">
                                            <p:txEl>
                                              <p:pRg st="1" end="1"/>
                                            </p:txEl>
                                          </p:spTgt>
                                        </p:tgtEl>
                                        <p:attrNameLst>
                                          <p:attrName>style.visibility</p:attrName>
                                        </p:attrNameLst>
                                      </p:cBhvr>
                                      <p:to>
                                        <p:strVal val="visible"/>
                                      </p:to>
                                    </p:set>
                                    <p:anim calcmode="lin" valueType="num">
                                      <p:cBhvr additive="base">
                                        <p:cTn id="12" dur="500"/>
                                        <p:tgtEl>
                                          <p:spTgt spid="1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4">
                                            <p:txEl>
                                              <p:pRg st="2" end="2"/>
                                            </p:txEl>
                                          </p:spTgt>
                                        </p:tgtEl>
                                        <p:attrNameLst>
                                          <p:attrName>style.visibility</p:attrName>
                                        </p:attrNameLst>
                                      </p:cBhvr>
                                      <p:to>
                                        <p:strVal val="visible"/>
                                      </p:to>
                                    </p:set>
                                    <p:anim calcmode="lin" valueType="num">
                                      <p:cBhvr additive="base">
                                        <p:cTn id="17" dur="500"/>
                                        <p:tgtEl>
                                          <p:spTgt spid="12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500"/>
                                        <p:tgtEl>
                                          <p:spTgt spid="1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fade">
                                      <p:cBhvr>
                                        <p:cTn id="27"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1"/>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Khái niệm Cơ Bản</a:t>
            </a:r>
            <a:endParaRPr/>
          </a:p>
        </p:txBody>
      </p:sp>
      <p:sp>
        <p:nvSpPr>
          <p:cNvPr id="409" name="Google Shape;409;p41"/>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40</a:t>
            </a:fld>
            <a:endParaRPr sz="1400">
              <a:solidFill>
                <a:schemeClr val="dk2"/>
              </a:solidFill>
              <a:latin typeface="Gill Sans"/>
              <a:ea typeface="Gill Sans"/>
              <a:cs typeface="Gill Sans"/>
              <a:sym typeface="Gill Sans"/>
            </a:endParaRPr>
          </a:p>
        </p:txBody>
      </p:sp>
      <p:sp>
        <p:nvSpPr>
          <p:cNvPr id="410" name="Google Shape;410;p41"/>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1" indent="-273050" algn="l" rtl="0">
              <a:spcBef>
                <a:spcPts val="0"/>
              </a:spcBef>
              <a:spcAft>
                <a:spcPts val="0"/>
              </a:spcAft>
              <a:buClr>
                <a:schemeClr val="accent1"/>
              </a:buClr>
              <a:buSzPts val="1824"/>
              <a:buChar char="🞂"/>
            </a:pPr>
            <a:r>
              <a:rPr lang="en-US" b="1"/>
              <a:t>Social Media Marketing là gì?</a:t>
            </a:r>
            <a:r>
              <a:rPr lang="en-US"/>
              <a:t> </a:t>
            </a:r>
            <a:endParaRPr/>
          </a:p>
          <a:p>
            <a:pPr marL="273050" lvl="1" indent="-273050" algn="l" rtl="0">
              <a:spcBef>
                <a:spcPts val="600"/>
              </a:spcBef>
              <a:spcAft>
                <a:spcPts val="0"/>
              </a:spcAft>
              <a:buClr>
                <a:schemeClr val="accent1"/>
              </a:buClr>
              <a:buSzPts val="1824"/>
              <a:buChar char="🞂"/>
            </a:pPr>
            <a:r>
              <a:rPr lang="en-US"/>
              <a:t>Social Media Marketing (viết tắt là SMM): tiếp thị truyền thông trên các mạng xã hội. Social Media</a:t>
            </a:r>
            <a:endParaRPr/>
          </a:p>
          <a:p>
            <a:pPr marL="273050" lvl="1" indent="-273050" algn="l" rtl="0">
              <a:spcBef>
                <a:spcPts val="600"/>
              </a:spcBef>
              <a:spcAft>
                <a:spcPts val="0"/>
              </a:spcAft>
              <a:buClr>
                <a:schemeClr val="accent1"/>
              </a:buClr>
              <a:buSzPts val="1824"/>
              <a:buChar char="🞂"/>
            </a:pPr>
            <a:r>
              <a:rPr lang="en-US">
                <a:solidFill>
                  <a:schemeClr val="dk1"/>
                </a:solidFill>
              </a:rPr>
              <a:t>Người dùng tạo ra những sản phẩm truyền thông như: tin, bài, hình ảnh, video clips… sau đó xuất bản trên Internet thông qua các mạng xã hội hay các diễn đàn, các blog… Các tin.</a:t>
            </a:r>
            <a:endParaRPr>
              <a:solidFill>
                <a:schemeClr val="dk1"/>
              </a:solidFill>
            </a:endParaRPr>
          </a:p>
          <a:p>
            <a:pPr marL="273050" lvl="1" indent="-273050" algn="l" rtl="0">
              <a:spcBef>
                <a:spcPts val="600"/>
              </a:spcBef>
              <a:spcAft>
                <a:spcPts val="0"/>
              </a:spcAft>
              <a:buClr>
                <a:schemeClr val="accent1"/>
              </a:buClr>
              <a:buSzPts val="1824"/>
              <a:buChar char="🞂"/>
            </a:pPr>
            <a:r>
              <a:rPr lang="en-US">
                <a:solidFill>
                  <a:schemeClr val="dk1"/>
                </a:solidFill>
              </a:rPr>
              <a:t>Các bài viết này được cộng đồng mạng chia sẻ và phản</a:t>
            </a:r>
            <a:br>
              <a:rPr lang="en-US">
                <a:solidFill>
                  <a:schemeClr val="dk1"/>
                </a:solidFill>
              </a:rPr>
            </a:br>
            <a:r>
              <a:rPr lang="en-US">
                <a:solidFill>
                  <a:schemeClr val="dk1"/>
                </a:solidFill>
              </a:rPr>
              <a:t>hồi (bình luận) nên luôn có tính đối thoại</a:t>
            </a:r>
            <a:r>
              <a:rPr lang="en-US"/>
              <a:t/>
            </a:r>
            <a:br>
              <a:rPr lang="en-US"/>
            </a:br>
            <a:endParaRPr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2"/>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Khái niệm Cơ Bản</a:t>
            </a:r>
            <a:endParaRPr/>
          </a:p>
        </p:txBody>
      </p:sp>
      <p:sp>
        <p:nvSpPr>
          <p:cNvPr id="417" name="Google Shape;417;p4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41</a:t>
            </a:fld>
            <a:endParaRPr sz="1400">
              <a:solidFill>
                <a:schemeClr val="dk2"/>
              </a:solidFill>
              <a:latin typeface="Gill Sans"/>
              <a:ea typeface="Gill Sans"/>
              <a:cs typeface="Gill Sans"/>
              <a:sym typeface="Gill Sans"/>
            </a:endParaRPr>
          </a:p>
        </p:txBody>
      </p:sp>
      <p:sp>
        <p:nvSpPr>
          <p:cNvPr id="418" name="Google Shape;418;p42"/>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1" indent="-273050" algn="l" rtl="0">
              <a:spcBef>
                <a:spcPts val="0"/>
              </a:spcBef>
              <a:spcAft>
                <a:spcPts val="0"/>
              </a:spcAft>
              <a:buClr>
                <a:schemeClr val="accent1"/>
              </a:buClr>
              <a:buSzPts val="1824"/>
              <a:buChar char="🞂"/>
            </a:pPr>
            <a:r>
              <a:rPr lang="en-US" b="1" i="1"/>
              <a:t>Đặc điểm nổi bật của Social Media Marketing</a:t>
            </a:r>
            <a:r>
              <a:rPr lang="en-US" i="1"/>
              <a:t/>
            </a:r>
            <a:br>
              <a:rPr lang="en-US" i="1"/>
            </a:br>
            <a:r>
              <a:rPr lang="en-US"/>
              <a:t>- Social Media Marketing được xây dựng dựa trên nền tảng sự liên kết nội dung có sự tham gia của nhiều phía như nhà sản xuất, người dùng …</a:t>
            </a:r>
            <a:endParaRPr/>
          </a:p>
          <a:p>
            <a:pPr marL="273050" lvl="1" indent="-273050" algn="l" rtl="0">
              <a:spcBef>
                <a:spcPts val="600"/>
              </a:spcBef>
              <a:spcAft>
                <a:spcPts val="0"/>
              </a:spcAft>
              <a:buClr>
                <a:schemeClr val="accent1"/>
              </a:buClr>
              <a:buSzPts val="1824"/>
              <a:buChar char="🞂"/>
            </a:pPr>
            <a:r>
              <a:rPr lang="en-US"/>
              <a:t>- Social Media Marketing là một quá trình truyền thông chậm. Hiệu quả chiến dịch được tích lũy theo thời gian.</a:t>
            </a:r>
            <a:br>
              <a:rPr lang="en-US"/>
            </a:br>
            <a:r>
              <a:rPr lang="en-US"/>
              <a:t>- Và quan trọng hơn hết, Social Media Marketing KHÔNG PHẢI LÀ TRUYỀN THÔNG ĐẠI CHÚNG, bởi nó hoạt động dựa trên ba yếu tố: Sự tham gia, kết nối và mối liên hệ. </a:t>
            </a:r>
            <a:br>
              <a:rPr lang="en-US"/>
            </a:br>
            <a:r>
              <a:rPr lang="en-US"/>
              <a:t/>
            </a:r>
            <a:br>
              <a:rPr lang="en-US"/>
            </a:br>
            <a:endParaRPr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3"/>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Thuật Ngữ Seo Cơ Bản </a:t>
            </a:r>
            <a:endParaRPr/>
          </a:p>
        </p:txBody>
      </p:sp>
      <p:sp>
        <p:nvSpPr>
          <p:cNvPr id="425" name="Google Shape;425;p43"/>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42</a:t>
            </a:fld>
            <a:endParaRPr sz="1400">
              <a:solidFill>
                <a:schemeClr val="dk2"/>
              </a:solidFill>
              <a:latin typeface="Gill Sans"/>
              <a:ea typeface="Gill Sans"/>
              <a:cs typeface="Gill Sans"/>
              <a:sym typeface="Gill Sans"/>
            </a:endParaRPr>
          </a:p>
        </p:txBody>
      </p:sp>
      <p:sp>
        <p:nvSpPr>
          <p:cNvPr id="426" name="Google Shape;426;p43"/>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a:t>CRO: (Conversion Rate Optimization) tối ưu hóa tỉ lệ chuyển đổi, biến khách truy cập website</a:t>
            </a:r>
            <a:br>
              <a:rPr lang="en-US"/>
            </a:br>
            <a:r>
              <a:rPr lang="en-US"/>
              <a:t>thành khách hàng tiềm năng cho doanh nghiệp.</a:t>
            </a:r>
            <a:endParaRPr/>
          </a:p>
          <a:p>
            <a:pPr marL="274638" lvl="1" indent="0" algn="just" rtl="0">
              <a:spcBef>
                <a:spcPts val="500"/>
              </a:spcBef>
              <a:spcAft>
                <a:spcPts val="0"/>
              </a:spcAft>
              <a:buSzPts val="1824"/>
              <a:buNone/>
            </a:pPr>
            <a:endParaRPr b="1"/>
          </a:p>
        </p:txBody>
      </p:sp>
      <p:pic>
        <p:nvPicPr>
          <p:cNvPr id="427" name="Google Shape;427;p43"/>
          <p:cNvPicPr preferRelativeResize="0"/>
          <p:nvPr/>
        </p:nvPicPr>
        <p:blipFill rotWithShape="1">
          <a:blip r:embed="rId3">
            <a:alphaModFix/>
          </a:blip>
          <a:srcRect/>
          <a:stretch/>
        </p:blipFill>
        <p:spPr>
          <a:xfrm>
            <a:off x="533400" y="3036194"/>
            <a:ext cx="7646051" cy="16335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xEl>
                                              <p:pRg st="0" end="0"/>
                                            </p:txEl>
                                          </p:spTgt>
                                        </p:tgtEl>
                                        <p:attrNameLst>
                                          <p:attrName>style.visibility</p:attrName>
                                        </p:attrNameLst>
                                      </p:cBhvr>
                                      <p:to>
                                        <p:strVal val="visible"/>
                                      </p:to>
                                    </p:set>
                                    <p:animEffect transition="in" filter="fade">
                                      <p:cBhvr>
                                        <p:cTn id="7" dur="500"/>
                                        <p:tgtEl>
                                          <p:spTgt spid="4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6">
                                            <p:txEl>
                                              <p:pRg st="1" end="1"/>
                                            </p:txEl>
                                          </p:spTgt>
                                        </p:tgtEl>
                                        <p:attrNameLst>
                                          <p:attrName>style.visibility</p:attrName>
                                        </p:attrNameLst>
                                      </p:cBhvr>
                                      <p:to>
                                        <p:strVal val="visible"/>
                                      </p:to>
                                    </p:set>
                                    <p:animEffect transition="in" filter="fade">
                                      <p:cBhvr>
                                        <p:cTn id="12" dur="500"/>
                                        <p:tgtEl>
                                          <p:spTgt spid="4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27"/>
                                        </p:tgtEl>
                                        <p:attrNameLst>
                                          <p:attrName>style.visibility</p:attrName>
                                        </p:attrNameLst>
                                      </p:cBhvr>
                                      <p:to>
                                        <p:strVal val="visible"/>
                                      </p:to>
                                    </p:set>
                                    <p:anim calcmode="lin" valueType="num">
                                      <p:cBhvr additive="base">
                                        <p:cTn id="17" dur="500"/>
                                        <p:tgtEl>
                                          <p:spTgt spid="4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4"/>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Thuật Ngữ Seo Cơ Bản </a:t>
            </a:r>
            <a:endParaRPr/>
          </a:p>
        </p:txBody>
      </p:sp>
      <p:sp>
        <p:nvSpPr>
          <p:cNvPr id="434" name="Google Shape;434;p44"/>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43</a:t>
            </a:fld>
            <a:endParaRPr sz="1400">
              <a:solidFill>
                <a:schemeClr val="dk2"/>
              </a:solidFill>
              <a:latin typeface="Gill Sans"/>
              <a:ea typeface="Gill Sans"/>
              <a:cs typeface="Gill Sans"/>
              <a:sym typeface="Gill Sans"/>
            </a:endParaRPr>
          </a:p>
        </p:txBody>
      </p:sp>
      <p:sp>
        <p:nvSpPr>
          <p:cNvPr id="435" name="Google Shape;435;p44"/>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2128"/>
              <a:buChar char="🞂"/>
            </a:pPr>
            <a:r>
              <a:rPr lang="en-US"/>
              <a:t>CTR:(</a:t>
            </a:r>
            <a:r>
              <a:rPr lang="en-US" b="1"/>
              <a:t>Click Through Rate) : </a:t>
            </a:r>
            <a:r>
              <a:rPr lang="en-US"/>
              <a:t>là tỷ lệ nhấp chuột vào liên kết website. CTR được xem là một chỉ số đo lường khá quan trọng trong SEO, và của một chiến dịch quảng cáo nào đó</a:t>
            </a:r>
            <a:endParaRPr/>
          </a:p>
          <a:p>
            <a:pPr marL="274638" lvl="1" indent="0" algn="l" rtl="0">
              <a:spcBef>
                <a:spcPts val="500"/>
              </a:spcBef>
              <a:spcAft>
                <a:spcPts val="0"/>
              </a:spcAft>
              <a:buSzPts val="1824"/>
              <a:buNone/>
            </a:pPr>
            <a:endParaRPr/>
          </a:p>
          <a:p>
            <a:pPr marL="547688" lvl="1" indent="-157225" algn="just" rtl="0">
              <a:spcBef>
                <a:spcPts val="500"/>
              </a:spcBef>
              <a:spcAft>
                <a:spcPts val="0"/>
              </a:spcAft>
              <a:buSzPts val="1824"/>
              <a:buNone/>
            </a:pPr>
            <a:endParaRPr b="1"/>
          </a:p>
        </p:txBody>
      </p:sp>
      <p:pic>
        <p:nvPicPr>
          <p:cNvPr id="436" name="Google Shape;436;p44"/>
          <p:cNvPicPr preferRelativeResize="0"/>
          <p:nvPr/>
        </p:nvPicPr>
        <p:blipFill rotWithShape="1">
          <a:blip r:embed="rId3">
            <a:alphaModFix/>
          </a:blip>
          <a:srcRect/>
          <a:stretch/>
        </p:blipFill>
        <p:spPr>
          <a:xfrm>
            <a:off x="1447799" y="3352800"/>
            <a:ext cx="6439799" cy="18290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xEl>
                                              <p:pRg st="0" end="0"/>
                                            </p:txEl>
                                          </p:spTgt>
                                        </p:tgtEl>
                                        <p:attrNameLst>
                                          <p:attrName>style.visibility</p:attrName>
                                        </p:attrNameLst>
                                      </p:cBhvr>
                                      <p:to>
                                        <p:strVal val="visible"/>
                                      </p:to>
                                    </p:set>
                                    <p:animEffect transition="in" filter="fade">
                                      <p:cBhvr>
                                        <p:cTn id="7" dur="1000"/>
                                        <p:tgtEl>
                                          <p:spTgt spid="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5">
                                            <p:txEl>
                                              <p:pRg st="1" end="1"/>
                                            </p:txEl>
                                          </p:spTgt>
                                        </p:tgtEl>
                                        <p:attrNameLst>
                                          <p:attrName>style.visibility</p:attrName>
                                        </p:attrNameLst>
                                      </p:cBhvr>
                                      <p:to>
                                        <p:strVal val="visible"/>
                                      </p:to>
                                    </p:set>
                                    <p:animEffect transition="in" filter="fade">
                                      <p:cBhvr>
                                        <p:cTn id="12" dur="1000"/>
                                        <p:tgtEl>
                                          <p:spTgt spid="4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5">
                                            <p:txEl>
                                              <p:pRg st="2" end="2"/>
                                            </p:txEl>
                                          </p:spTgt>
                                        </p:tgtEl>
                                        <p:attrNameLst>
                                          <p:attrName>style.visibility</p:attrName>
                                        </p:attrNameLst>
                                      </p:cBhvr>
                                      <p:to>
                                        <p:strVal val="visible"/>
                                      </p:to>
                                    </p:set>
                                    <p:animEffect transition="in" filter="fade">
                                      <p:cBhvr>
                                        <p:cTn id="17" dur="1000"/>
                                        <p:tgtEl>
                                          <p:spTgt spid="4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6"/>
                                        </p:tgtEl>
                                        <p:attrNameLst>
                                          <p:attrName>style.visibility</p:attrName>
                                        </p:attrNameLst>
                                      </p:cBhvr>
                                      <p:to>
                                        <p:strVal val="visible"/>
                                      </p:to>
                                    </p:set>
                                    <p:animEffect transition="in" filter="fade">
                                      <p:cBhvr>
                                        <p:cTn id="22" dur="500"/>
                                        <p:tgtEl>
                                          <p:spTgt spid="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5"/>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Thuật Ngữ Seo Cơ Bản </a:t>
            </a:r>
            <a:endParaRPr/>
          </a:p>
        </p:txBody>
      </p:sp>
      <p:sp>
        <p:nvSpPr>
          <p:cNvPr id="443" name="Google Shape;443;p45"/>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44</a:t>
            </a:fld>
            <a:endParaRPr sz="1400">
              <a:solidFill>
                <a:schemeClr val="dk2"/>
              </a:solidFill>
              <a:latin typeface="Gill Sans"/>
              <a:ea typeface="Gill Sans"/>
              <a:cs typeface="Gill Sans"/>
              <a:sym typeface="Gill Sans"/>
            </a:endParaRPr>
          </a:p>
        </p:txBody>
      </p:sp>
      <p:sp>
        <p:nvSpPr>
          <p:cNvPr id="444" name="Google Shape;444;p45"/>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2128"/>
              <a:buChar char="🞂"/>
            </a:pPr>
            <a:r>
              <a:rPr lang="en-US"/>
              <a:t>PR( Pagerank)  chỉ số của Google cho biết mức độ quan trọng của một trang nội dung </a:t>
            </a:r>
            <a:endParaRPr/>
          </a:p>
          <a:p>
            <a:pPr marL="273050" lvl="0" indent="-273050" algn="l" rtl="0">
              <a:spcBef>
                <a:spcPts val="600"/>
              </a:spcBef>
              <a:spcAft>
                <a:spcPts val="0"/>
              </a:spcAft>
              <a:buSzPts val="2128"/>
              <a:buChar char="🞂"/>
            </a:pPr>
            <a:r>
              <a:rPr lang="en-US"/>
              <a:t>Page Rank đo lường độ quan trọng của một web page. Giả thuyết là những trang quan trọng trên Internet là những trang có nhiều liên kết dẫn đến nó. </a:t>
            </a:r>
            <a:endParaRPr/>
          </a:p>
          <a:p>
            <a:pPr marL="273050" lvl="0" indent="-273050" algn="l" rtl="0">
              <a:spcBef>
                <a:spcPts val="600"/>
              </a:spcBef>
              <a:spcAft>
                <a:spcPts val="0"/>
              </a:spcAft>
              <a:buSzPts val="2128"/>
              <a:buChar char="🞂"/>
            </a:pPr>
            <a:r>
              <a:rPr lang="en-US"/>
              <a:t>PageRank thể hiện qua các liên kết đến như một bình chọn (vote) cho web page đó và một trang liên kết đến một trang khác như là đã bỏ một phiếu bình chọn cho trang đó.</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4">
                                            <p:txEl>
                                              <p:pRg st="0" end="0"/>
                                            </p:txEl>
                                          </p:spTgt>
                                        </p:tgtEl>
                                        <p:attrNameLst>
                                          <p:attrName>style.visibility</p:attrName>
                                        </p:attrNameLst>
                                      </p:cBhvr>
                                      <p:to>
                                        <p:strVal val="visible"/>
                                      </p:to>
                                    </p:set>
                                    <p:anim calcmode="lin" valueType="num">
                                      <p:cBhvr additive="base">
                                        <p:cTn id="7" dur="500"/>
                                        <p:tgtEl>
                                          <p:spTgt spid="44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44">
                                            <p:txEl>
                                              <p:pRg st="1" end="1"/>
                                            </p:txEl>
                                          </p:spTgt>
                                        </p:tgtEl>
                                        <p:attrNameLst>
                                          <p:attrName>style.visibility</p:attrName>
                                        </p:attrNameLst>
                                      </p:cBhvr>
                                      <p:to>
                                        <p:strVal val="visible"/>
                                      </p:to>
                                    </p:set>
                                    <p:anim calcmode="lin" valueType="num">
                                      <p:cBhvr additive="base">
                                        <p:cTn id="12" dur="500"/>
                                        <p:tgtEl>
                                          <p:spTgt spid="44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44">
                                            <p:txEl>
                                              <p:pRg st="2" end="2"/>
                                            </p:txEl>
                                          </p:spTgt>
                                        </p:tgtEl>
                                        <p:attrNameLst>
                                          <p:attrName>style.visibility</p:attrName>
                                        </p:attrNameLst>
                                      </p:cBhvr>
                                      <p:to>
                                        <p:strVal val="visible"/>
                                      </p:to>
                                    </p:set>
                                    <p:anim calcmode="lin" valueType="num">
                                      <p:cBhvr additive="base">
                                        <p:cTn id="17" dur="500"/>
                                        <p:tgtEl>
                                          <p:spTgt spid="44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44">
                                            <p:txEl>
                                              <p:pRg st="3" end="3"/>
                                            </p:txEl>
                                          </p:spTgt>
                                        </p:tgtEl>
                                        <p:attrNameLst>
                                          <p:attrName>style.visibility</p:attrName>
                                        </p:attrNameLst>
                                      </p:cBhvr>
                                      <p:to>
                                        <p:strVal val="visible"/>
                                      </p:to>
                                    </p:set>
                                    <p:anim calcmode="lin" valueType="num">
                                      <p:cBhvr additive="base">
                                        <p:cTn id="22" dur="500"/>
                                        <p:tgtEl>
                                          <p:spTgt spid="44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6"/>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Thuật Ngữ Seo Cơ Bản </a:t>
            </a:r>
            <a:endParaRPr/>
          </a:p>
        </p:txBody>
      </p:sp>
      <p:sp>
        <p:nvSpPr>
          <p:cNvPr id="451" name="Google Shape;451;p46"/>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45</a:t>
            </a:fld>
            <a:endParaRPr sz="1400">
              <a:solidFill>
                <a:schemeClr val="dk2"/>
              </a:solidFill>
              <a:latin typeface="Gill Sans"/>
              <a:ea typeface="Gill Sans"/>
              <a:cs typeface="Gill Sans"/>
              <a:sym typeface="Gill Sans"/>
            </a:endParaRPr>
          </a:p>
        </p:txBody>
      </p:sp>
      <p:sp>
        <p:nvSpPr>
          <p:cNvPr id="452" name="Google Shape;452;p46"/>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2128"/>
              <a:buChar char="🞂"/>
            </a:pPr>
            <a:r>
              <a:rPr lang="en-US"/>
              <a:t>DA: Domain Authority – Chỉ số cho biết mức độ uy tín và sức mạnh của một website do công ty</a:t>
            </a:r>
            <a:br>
              <a:rPr lang="en-US"/>
            </a:br>
            <a:r>
              <a:rPr lang="en-US"/>
              <a:t>Seomoz đưa ra </a:t>
            </a:r>
            <a:endParaRPr/>
          </a:p>
          <a:p>
            <a:pPr marL="273050" lvl="0" indent="-273050" algn="l" rtl="0">
              <a:spcBef>
                <a:spcPts val="600"/>
              </a:spcBef>
              <a:spcAft>
                <a:spcPts val="0"/>
              </a:spcAft>
              <a:buSzPts val="2128"/>
              <a:buChar char="🞂"/>
            </a:pPr>
            <a:r>
              <a:rPr lang="en-US"/>
              <a:t>Để xem DA và PA của một website cần  cài add-on Mozbar cho Firefox hoặc Chrome bằng cách search SeoMoz toolbar</a:t>
            </a:r>
            <a:endParaRPr/>
          </a:p>
          <a:p>
            <a:pPr marL="273050" lvl="0" indent="-273050" algn="l" rtl="0">
              <a:spcBef>
                <a:spcPts val="600"/>
              </a:spcBef>
              <a:spcAft>
                <a:spcPts val="0"/>
              </a:spcAft>
              <a:buSzPts val="2128"/>
              <a:buChar char="🞂"/>
            </a:pPr>
            <a:r>
              <a:rPr lang="en-US" b="1"/>
              <a:t>Domain Authority </a:t>
            </a:r>
            <a:r>
              <a:rPr lang="en-US"/>
              <a:t>xác định dựa trên 3 yếu tố cơ bản là: tuổi domain, mức độ phổ biến và kích thước website. Nó là một trong những yếu tố xếp hạng của công cụ tìm kiếm.</a:t>
            </a:r>
            <a:br>
              <a:rPr lang="en-US"/>
            </a:br>
            <a:r>
              <a:rPr lang="en-US"/>
              <a:t/>
            </a:r>
            <a:br>
              <a:rPr lang="en-US"/>
            </a:br>
            <a:endParaRPr/>
          </a:p>
          <a:p>
            <a:pPr marL="547688" lvl="1" indent="-157225" algn="just" rtl="0">
              <a:spcBef>
                <a:spcPts val="500"/>
              </a:spcBef>
              <a:spcAft>
                <a:spcPts val="0"/>
              </a:spcAft>
              <a:buSzPts val="1824"/>
              <a:buNone/>
            </a:pP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2">
                                            <p:txEl>
                                              <p:pRg st="0" end="0"/>
                                            </p:txEl>
                                          </p:spTgt>
                                        </p:tgtEl>
                                        <p:attrNameLst>
                                          <p:attrName>style.visibility</p:attrName>
                                        </p:attrNameLst>
                                      </p:cBhvr>
                                      <p:to>
                                        <p:strVal val="visible"/>
                                      </p:to>
                                    </p:set>
                                    <p:animEffect transition="in" filter="fade">
                                      <p:cBhvr>
                                        <p:cTn id="7" dur="500"/>
                                        <p:tgtEl>
                                          <p:spTgt spid="4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2">
                                            <p:txEl>
                                              <p:pRg st="1" end="1"/>
                                            </p:txEl>
                                          </p:spTgt>
                                        </p:tgtEl>
                                        <p:attrNameLst>
                                          <p:attrName>style.visibility</p:attrName>
                                        </p:attrNameLst>
                                      </p:cBhvr>
                                      <p:to>
                                        <p:strVal val="visible"/>
                                      </p:to>
                                    </p:set>
                                    <p:animEffect transition="in" filter="fade">
                                      <p:cBhvr>
                                        <p:cTn id="12" dur="500"/>
                                        <p:tgtEl>
                                          <p:spTgt spid="4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2">
                                            <p:txEl>
                                              <p:pRg st="2" end="2"/>
                                            </p:txEl>
                                          </p:spTgt>
                                        </p:tgtEl>
                                        <p:attrNameLst>
                                          <p:attrName>style.visibility</p:attrName>
                                        </p:attrNameLst>
                                      </p:cBhvr>
                                      <p:to>
                                        <p:strVal val="visible"/>
                                      </p:to>
                                    </p:set>
                                    <p:animEffect transition="in" filter="fade">
                                      <p:cBhvr>
                                        <p:cTn id="17" dur="500"/>
                                        <p:tgtEl>
                                          <p:spTgt spid="45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2">
                                            <p:txEl>
                                              <p:pRg st="3" end="3"/>
                                            </p:txEl>
                                          </p:spTgt>
                                        </p:tgtEl>
                                        <p:attrNameLst>
                                          <p:attrName>style.visibility</p:attrName>
                                        </p:attrNameLst>
                                      </p:cBhvr>
                                      <p:to>
                                        <p:strVal val="visible"/>
                                      </p:to>
                                    </p:set>
                                    <p:animEffect transition="in" filter="fade">
                                      <p:cBhvr>
                                        <p:cTn id="22" dur="500"/>
                                        <p:tgtEl>
                                          <p:spTgt spid="45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7"/>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Thuật Ngữ Seo Cơ Bản </a:t>
            </a:r>
            <a:endParaRPr/>
          </a:p>
        </p:txBody>
      </p:sp>
      <p:sp>
        <p:nvSpPr>
          <p:cNvPr id="459" name="Google Shape;459;p47"/>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46</a:t>
            </a:fld>
            <a:endParaRPr sz="1400">
              <a:solidFill>
                <a:schemeClr val="dk2"/>
              </a:solidFill>
              <a:latin typeface="Gill Sans"/>
              <a:ea typeface="Gill Sans"/>
              <a:cs typeface="Gill Sans"/>
              <a:sym typeface="Gill Sans"/>
            </a:endParaRPr>
          </a:p>
        </p:txBody>
      </p:sp>
      <p:sp>
        <p:nvSpPr>
          <p:cNvPr id="460" name="Google Shape;460;p47"/>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Tuổi domain:</a:t>
            </a:r>
            <a:endParaRPr/>
          </a:p>
          <a:p>
            <a:pPr marL="273050" lvl="0" indent="-273050" algn="just" rtl="0">
              <a:spcBef>
                <a:spcPts val="600"/>
              </a:spcBef>
              <a:spcAft>
                <a:spcPts val="0"/>
              </a:spcAft>
              <a:buSzPts val="2128"/>
              <a:buChar char="🞂"/>
            </a:pPr>
            <a:r>
              <a:rPr lang="en-US"/>
              <a:t>Có rất nhiều website mới ra đời mỗi ngày và rất nhiều trong số đó không tồn tại được lâu vì nhiều lý do khác nhau. Chính vì thế Google luôn muốn đưa ra những trang web có tuổi đời lâu năm có độ uy tín nhất định cho người dùng.</a:t>
            </a:r>
            <a:endParaRPr/>
          </a:p>
          <a:p>
            <a:pPr marL="273050" lvl="0" indent="-273050" algn="just" rtl="0">
              <a:spcBef>
                <a:spcPts val="600"/>
              </a:spcBef>
              <a:spcAft>
                <a:spcPts val="0"/>
              </a:spcAft>
              <a:buSzPts val="2128"/>
              <a:buChar char="🞂"/>
            </a:pPr>
            <a:r>
              <a:rPr lang="en-US"/>
              <a:t>Tuổi của domain là một chỉ số về niềm tin vì nó chứng minh cho công cụ tìm kiếm thấy được website đó có phát triển về lâu dài để phục vụ người dùng và Google nên ưu ái nó.</a:t>
            </a:r>
            <a:endParaRPr/>
          </a:p>
          <a:p>
            <a:pPr marL="0" lvl="0" indent="0" algn="l" rtl="0">
              <a:spcBef>
                <a:spcPts val="600"/>
              </a:spcBef>
              <a:spcAft>
                <a:spcPts val="0"/>
              </a:spcAft>
              <a:buSzPts val="2128"/>
              <a:buNone/>
            </a:pPr>
            <a:r>
              <a:rPr lang="en-US"/>
              <a:t/>
            </a:r>
            <a:br>
              <a:rPr lang="en-US"/>
            </a:br>
            <a:r>
              <a:rPr lang="en-US"/>
              <a:t/>
            </a:r>
            <a:br>
              <a:rPr lang="en-US"/>
            </a:br>
            <a:endParaRPr/>
          </a:p>
          <a:p>
            <a:pPr marL="547688" lvl="1" indent="-157225" algn="just" rtl="0">
              <a:spcBef>
                <a:spcPts val="500"/>
              </a:spcBef>
              <a:spcAft>
                <a:spcPts val="0"/>
              </a:spcAft>
              <a:buSzPts val="1824"/>
              <a:buNone/>
            </a:pPr>
            <a:endParaRPr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8"/>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Thuật Ngữ Seo Cơ Bản </a:t>
            </a:r>
            <a:endParaRPr/>
          </a:p>
        </p:txBody>
      </p:sp>
      <p:sp>
        <p:nvSpPr>
          <p:cNvPr id="467" name="Google Shape;467;p48"/>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47</a:t>
            </a:fld>
            <a:endParaRPr sz="1400">
              <a:solidFill>
                <a:schemeClr val="dk2"/>
              </a:solidFill>
              <a:latin typeface="Gill Sans"/>
              <a:ea typeface="Gill Sans"/>
              <a:cs typeface="Gill Sans"/>
              <a:sym typeface="Gill Sans"/>
            </a:endParaRPr>
          </a:p>
        </p:txBody>
      </p:sp>
      <p:sp>
        <p:nvSpPr>
          <p:cNvPr id="468" name="Google Shape;468;p48"/>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Tuổi domain:</a:t>
            </a:r>
            <a:endParaRPr/>
          </a:p>
          <a:p>
            <a:pPr marL="273050" lvl="0" indent="-273050" algn="just" rtl="0">
              <a:spcBef>
                <a:spcPts val="600"/>
              </a:spcBef>
              <a:spcAft>
                <a:spcPts val="0"/>
              </a:spcAft>
              <a:buSzPts val="2128"/>
              <a:buChar char="🞂"/>
            </a:pPr>
            <a:r>
              <a:rPr lang="en-US"/>
              <a:t>Có rất nhiều website mới ra đời mỗi ngày và rất nhiều trong số đó không tồn tại được lâu vì nhiều lý do khác nhau. Chính vì thế Google luôn muốn đưa ra những trang web có tuổi đời lâu năm có độ uy tín nhất định cho người dùng.</a:t>
            </a:r>
            <a:endParaRPr/>
          </a:p>
          <a:p>
            <a:pPr marL="273050" lvl="0" indent="-273050" algn="just" rtl="0">
              <a:spcBef>
                <a:spcPts val="600"/>
              </a:spcBef>
              <a:spcAft>
                <a:spcPts val="0"/>
              </a:spcAft>
              <a:buSzPts val="2128"/>
              <a:buChar char="🞂"/>
            </a:pPr>
            <a:r>
              <a:rPr lang="en-US"/>
              <a:t>Tuổi của domain là một chỉ số về niềm tin vì nó chứng minh cho công cụ tìm kiếm thấy được website đó có phát triển về lâu dài để phục vụ người dùng và Google nên ưu ái nó.</a:t>
            </a:r>
            <a:endParaRPr/>
          </a:p>
          <a:p>
            <a:pPr marL="0" lvl="0" indent="0" algn="l" rtl="0">
              <a:spcBef>
                <a:spcPts val="600"/>
              </a:spcBef>
              <a:spcAft>
                <a:spcPts val="0"/>
              </a:spcAft>
              <a:buSzPts val="2128"/>
              <a:buNone/>
            </a:pPr>
            <a:r>
              <a:rPr lang="en-US"/>
              <a:t/>
            </a:r>
            <a:br>
              <a:rPr lang="en-US"/>
            </a:br>
            <a:r>
              <a:rPr lang="en-US"/>
              <a:t/>
            </a:r>
            <a:br>
              <a:rPr lang="en-US"/>
            </a:br>
            <a:endParaRPr/>
          </a:p>
          <a:p>
            <a:pPr marL="547688" lvl="1" indent="-157225" algn="just" rtl="0">
              <a:spcBef>
                <a:spcPts val="500"/>
              </a:spcBef>
              <a:spcAft>
                <a:spcPts val="0"/>
              </a:spcAft>
              <a:buSzPts val="1824"/>
              <a:buNone/>
            </a:pPr>
            <a:endParaRPr b="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9"/>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Thuật Ngữ Seo Cơ Bản </a:t>
            </a:r>
            <a:endParaRPr/>
          </a:p>
        </p:txBody>
      </p:sp>
      <p:sp>
        <p:nvSpPr>
          <p:cNvPr id="475" name="Google Shape;475;p49"/>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48</a:t>
            </a:fld>
            <a:endParaRPr sz="1400">
              <a:solidFill>
                <a:schemeClr val="dk2"/>
              </a:solidFill>
              <a:latin typeface="Gill Sans"/>
              <a:ea typeface="Gill Sans"/>
              <a:cs typeface="Gill Sans"/>
              <a:sym typeface="Gill Sans"/>
            </a:endParaRPr>
          </a:p>
        </p:txBody>
      </p:sp>
      <p:sp>
        <p:nvSpPr>
          <p:cNvPr id="476" name="Google Shape;476;p49"/>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Domain popularity: Độ phổ biến của tên miền:</a:t>
            </a:r>
            <a:endParaRPr/>
          </a:p>
          <a:p>
            <a:pPr marL="273050" lvl="0" indent="-273050" algn="just" rtl="0">
              <a:spcBef>
                <a:spcPts val="600"/>
              </a:spcBef>
              <a:spcAft>
                <a:spcPts val="0"/>
              </a:spcAft>
              <a:buSzPts val="2128"/>
              <a:buChar char="🞂"/>
            </a:pPr>
            <a:r>
              <a:rPr lang="en-US"/>
              <a:t>Được đo bằng số lượng backlink từ những trang web chất lượng uy tín mà một tên miền có.</a:t>
            </a:r>
            <a:endParaRPr/>
          </a:p>
          <a:p>
            <a:pPr marL="273050" lvl="0" indent="-273050" algn="just" rtl="0">
              <a:spcBef>
                <a:spcPts val="600"/>
              </a:spcBef>
              <a:spcAft>
                <a:spcPts val="0"/>
              </a:spcAft>
              <a:buSzPts val="2128"/>
              <a:buChar char="🞂"/>
            </a:pPr>
            <a:r>
              <a:rPr lang="en-US"/>
              <a:t>Nhiều backlink giá trị từ website uy tín chứng tỏ domain đó hữu ích và có giá trị chia sẻ. Đó là lý do tại sao xây dựng baclink bằng những phương pháp white hat lại rất quan trọng.</a:t>
            </a:r>
            <a:endParaRPr/>
          </a:p>
          <a:p>
            <a:pPr marL="0" lvl="0" indent="0" algn="l" rtl="0">
              <a:spcBef>
                <a:spcPts val="600"/>
              </a:spcBef>
              <a:spcAft>
                <a:spcPts val="0"/>
              </a:spcAft>
              <a:buSzPts val="2128"/>
              <a:buNone/>
            </a:pPr>
            <a:r>
              <a:rPr lang="en-US"/>
              <a:t/>
            </a:r>
            <a:br>
              <a:rPr lang="en-US"/>
            </a:br>
            <a:r>
              <a:rPr lang="en-US"/>
              <a:t/>
            </a:r>
            <a:br>
              <a:rPr lang="en-US"/>
            </a:br>
            <a:endParaRPr/>
          </a:p>
          <a:p>
            <a:pPr marL="547688" lvl="1" indent="-157225" algn="just" rtl="0">
              <a:spcBef>
                <a:spcPts val="500"/>
              </a:spcBef>
              <a:spcAft>
                <a:spcPts val="0"/>
              </a:spcAft>
              <a:buSzPts val="1824"/>
              <a:buNone/>
            </a:pP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6">
                                            <p:txEl>
                                              <p:pRg st="0" end="0"/>
                                            </p:txEl>
                                          </p:spTgt>
                                        </p:tgtEl>
                                        <p:attrNameLst>
                                          <p:attrName>style.visibility</p:attrName>
                                        </p:attrNameLst>
                                      </p:cBhvr>
                                      <p:to>
                                        <p:strVal val="visible"/>
                                      </p:to>
                                    </p:set>
                                    <p:animEffect transition="in" filter="fade">
                                      <p:cBhvr>
                                        <p:cTn id="7" dur="500"/>
                                        <p:tgtEl>
                                          <p:spTgt spid="4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6">
                                            <p:txEl>
                                              <p:pRg st="1" end="1"/>
                                            </p:txEl>
                                          </p:spTgt>
                                        </p:tgtEl>
                                        <p:attrNameLst>
                                          <p:attrName>style.visibility</p:attrName>
                                        </p:attrNameLst>
                                      </p:cBhvr>
                                      <p:to>
                                        <p:strVal val="visible"/>
                                      </p:to>
                                    </p:set>
                                    <p:animEffect transition="in" filter="fade">
                                      <p:cBhvr>
                                        <p:cTn id="12" dur="500"/>
                                        <p:tgtEl>
                                          <p:spTgt spid="4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6">
                                            <p:txEl>
                                              <p:pRg st="2" end="2"/>
                                            </p:txEl>
                                          </p:spTgt>
                                        </p:tgtEl>
                                        <p:attrNameLst>
                                          <p:attrName>style.visibility</p:attrName>
                                        </p:attrNameLst>
                                      </p:cBhvr>
                                      <p:to>
                                        <p:strVal val="visible"/>
                                      </p:to>
                                    </p:set>
                                    <p:animEffect transition="in" filter="fade">
                                      <p:cBhvr>
                                        <p:cTn id="17" dur="500"/>
                                        <p:tgtEl>
                                          <p:spTgt spid="4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6">
                                            <p:txEl>
                                              <p:pRg st="3" end="3"/>
                                            </p:txEl>
                                          </p:spTgt>
                                        </p:tgtEl>
                                        <p:attrNameLst>
                                          <p:attrName>style.visibility</p:attrName>
                                        </p:attrNameLst>
                                      </p:cBhvr>
                                      <p:to>
                                        <p:strVal val="visible"/>
                                      </p:to>
                                    </p:set>
                                    <p:animEffect transition="in" filter="fade">
                                      <p:cBhvr>
                                        <p:cTn id="22" dur="500"/>
                                        <p:tgtEl>
                                          <p:spTgt spid="4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6">
                                            <p:txEl>
                                              <p:pRg st="4" end="4"/>
                                            </p:txEl>
                                          </p:spTgt>
                                        </p:tgtEl>
                                        <p:attrNameLst>
                                          <p:attrName>style.visibility</p:attrName>
                                        </p:attrNameLst>
                                      </p:cBhvr>
                                      <p:to>
                                        <p:strVal val="visible"/>
                                      </p:to>
                                    </p:set>
                                    <p:animEffect transition="in" filter="fade">
                                      <p:cBhvr>
                                        <p:cTn id="27" dur="500"/>
                                        <p:tgtEl>
                                          <p:spTgt spid="47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0"/>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Thuật Ngữ Seo Cơ Bản </a:t>
            </a:r>
            <a:endParaRPr/>
          </a:p>
        </p:txBody>
      </p:sp>
      <p:sp>
        <p:nvSpPr>
          <p:cNvPr id="483" name="Google Shape;483;p50"/>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49</a:t>
            </a:fld>
            <a:endParaRPr sz="1400">
              <a:solidFill>
                <a:schemeClr val="dk2"/>
              </a:solidFill>
              <a:latin typeface="Gill Sans"/>
              <a:ea typeface="Gill Sans"/>
              <a:cs typeface="Gill Sans"/>
              <a:sym typeface="Gill Sans"/>
            </a:endParaRPr>
          </a:p>
        </p:txBody>
      </p:sp>
      <p:sp>
        <p:nvSpPr>
          <p:cNvPr id="484" name="Google Shape;484;p50"/>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Kích thước của website</a:t>
            </a:r>
            <a:endParaRPr/>
          </a:p>
          <a:p>
            <a:pPr marL="273050" lvl="0" indent="-273050" algn="just" rtl="0">
              <a:spcBef>
                <a:spcPts val="600"/>
              </a:spcBef>
              <a:spcAft>
                <a:spcPts val="0"/>
              </a:spcAft>
              <a:buSzPts val="2128"/>
              <a:buChar char="🞂"/>
            </a:pPr>
            <a:r>
              <a:rPr lang="en-US"/>
              <a:t>Kích thước của website cũng đóng góp vai trò vào domain authority. Bởi vì số lượng các trang (web page) trên một domain tương quan với lượng nội dung có thể sinh ra backlink. Một website lớn hơn với nội dung chất lượng trên mỗi trang sẽ có lượng backlink nhiều hơn là một website nhỏ.</a:t>
            </a:r>
            <a:endParaRPr/>
          </a:p>
          <a:p>
            <a:pPr marL="273050" lvl="0" indent="-273050" algn="l" rtl="0">
              <a:spcBef>
                <a:spcPts val="600"/>
              </a:spcBef>
              <a:spcAft>
                <a:spcPts val="0"/>
              </a:spcAft>
              <a:buSzPts val="2128"/>
              <a:buChar char="🞂"/>
            </a:pPr>
            <a:r>
              <a:rPr lang="en-US"/>
              <a:t>Backlink – liên kết từ một trang nội dung (website) trỏ tới một trang nội dung (website) khác </a:t>
            </a:r>
            <a:br>
              <a:rPr lang="en-US"/>
            </a:br>
            <a:endParaRPr/>
          </a:p>
          <a:p>
            <a:pPr marL="0" lvl="0" indent="0" algn="l" rtl="0">
              <a:spcBef>
                <a:spcPts val="600"/>
              </a:spcBef>
              <a:spcAft>
                <a:spcPts val="0"/>
              </a:spcAft>
              <a:buSzPts val="2128"/>
              <a:buNone/>
            </a:pPr>
            <a:r>
              <a:rPr lang="en-US"/>
              <a:t/>
            </a:r>
            <a:br>
              <a:rPr lang="en-US"/>
            </a:br>
            <a:r>
              <a:rPr lang="en-US"/>
              <a:t/>
            </a:r>
            <a:br>
              <a:rPr lang="en-US"/>
            </a:br>
            <a:endParaRPr/>
          </a:p>
          <a:p>
            <a:pPr marL="547688" lvl="1" indent="-157225" algn="just" rtl="0">
              <a:spcBef>
                <a:spcPts val="500"/>
              </a:spcBef>
              <a:spcAft>
                <a:spcPts val="0"/>
              </a:spcAft>
              <a:buSzPts val="1824"/>
              <a:buNone/>
            </a:pP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xEl>
                                              <p:pRg st="0" end="0"/>
                                            </p:txEl>
                                          </p:spTgt>
                                        </p:tgtEl>
                                        <p:attrNameLst>
                                          <p:attrName>style.visibility</p:attrName>
                                        </p:attrNameLst>
                                      </p:cBhvr>
                                      <p:to>
                                        <p:strVal val="visible"/>
                                      </p:to>
                                    </p:set>
                                    <p:animEffect transition="in" filter="fade">
                                      <p:cBhvr>
                                        <p:cTn id="7" dur="500"/>
                                        <p:tgtEl>
                                          <p:spTgt spid="4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4">
                                            <p:txEl>
                                              <p:pRg st="1" end="1"/>
                                            </p:txEl>
                                          </p:spTgt>
                                        </p:tgtEl>
                                        <p:attrNameLst>
                                          <p:attrName>style.visibility</p:attrName>
                                        </p:attrNameLst>
                                      </p:cBhvr>
                                      <p:to>
                                        <p:strVal val="visible"/>
                                      </p:to>
                                    </p:set>
                                    <p:animEffect transition="in" filter="fade">
                                      <p:cBhvr>
                                        <p:cTn id="12" dur="500"/>
                                        <p:tgtEl>
                                          <p:spTgt spid="4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4">
                                            <p:txEl>
                                              <p:pRg st="2" end="2"/>
                                            </p:txEl>
                                          </p:spTgt>
                                        </p:tgtEl>
                                        <p:attrNameLst>
                                          <p:attrName>style.visibility</p:attrName>
                                        </p:attrNameLst>
                                      </p:cBhvr>
                                      <p:to>
                                        <p:strVal val="visible"/>
                                      </p:to>
                                    </p:set>
                                    <p:animEffect transition="in" filter="fade">
                                      <p:cBhvr>
                                        <p:cTn id="17" dur="500"/>
                                        <p:tgtEl>
                                          <p:spTgt spid="4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4">
                                            <p:txEl>
                                              <p:pRg st="3" end="3"/>
                                            </p:txEl>
                                          </p:spTgt>
                                        </p:tgtEl>
                                        <p:attrNameLst>
                                          <p:attrName>style.visibility</p:attrName>
                                        </p:attrNameLst>
                                      </p:cBhvr>
                                      <p:to>
                                        <p:strVal val="visible"/>
                                      </p:to>
                                    </p:set>
                                    <p:animEffect transition="in" filter="fade">
                                      <p:cBhvr>
                                        <p:cTn id="22" dur="500"/>
                                        <p:tgtEl>
                                          <p:spTgt spid="48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4">
                                            <p:txEl>
                                              <p:pRg st="4" end="4"/>
                                            </p:txEl>
                                          </p:spTgt>
                                        </p:tgtEl>
                                        <p:attrNameLst>
                                          <p:attrName>style.visibility</p:attrName>
                                        </p:attrNameLst>
                                      </p:cBhvr>
                                      <p:to>
                                        <p:strVal val="visible"/>
                                      </p:to>
                                    </p:set>
                                    <p:animEffect transition="in" filter="fade">
                                      <p:cBhvr>
                                        <p:cTn id="27" dur="500"/>
                                        <p:tgtEl>
                                          <p:spTgt spid="48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Search Engine Optimization –SEO </a:t>
            </a:r>
            <a:endParaRPr>
              <a:latin typeface="Arial"/>
              <a:ea typeface="Arial"/>
              <a:cs typeface="Arial"/>
              <a:sym typeface="Arial"/>
            </a:endParaRPr>
          </a:p>
        </p:txBody>
      </p:sp>
      <p:sp>
        <p:nvSpPr>
          <p:cNvPr id="133" name="Google Shape;133;p16"/>
          <p:cNvSpPr txBox="1">
            <a:spLocks noGrp="1"/>
          </p:cNvSpPr>
          <p:nvPr>
            <p:ph type="body" idx="1"/>
          </p:nvPr>
        </p:nvSpPr>
        <p:spPr>
          <a:xfrm>
            <a:off x="457200" y="1219200"/>
            <a:ext cx="8229600" cy="4937125"/>
          </a:xfrm>
          <a:prstGeom prst="rect">
            <a:avLst/>
          </a:prstGeom>
          <a:noFill/>
          <a:ln>
            <a:noFill/>
          </a:ln>
        </p:spPr>
        <p:txBody>
          <a:bodyPr spcFirstLastPara="1" wrap="square" lIns="91425" tIns="45700" rIns="91425" bIns="45700" anchor="t" anchorCtr="0">
            <a:noAutofit/>
          </a:bodyPr>
          <a:lstStyle/>
          <a:p>
            <a:pPr marL="547688" lvl="1" indent="-273049" algn="just" rtl="0">
              <a:spcBef>
                <a:spcPts val="0"/>
              </a:spcBef>
              <a:spcAft>
                <a:spcPts val="0"/>
              </a:spcAft>
              <a:buSzPts val="1824"/>
              <a:buChar char="🞂"/>
            </a:pPr>
            <a:r>
              <a:rPr lang="en-US" b="1" dirty="0">
                <a:solidFill>
                  <a:srgbClr val="FF0000"/>
                </a:solidFill>
              </a:rPr>
              <a:t>SEO</a:t>
            </a:r>
            <a:r>
              <a:rPr lang="en-US" b="1" dirty="0"/>
              <a:t> </a:t>
            </a:r>
            <a:r>
              <a:rPr lang="en-US" dirty="0"/>
              <a:t>:</a:t>
            </a:r>
            <a:r>
              <a:rPr lang="en-US" dirty="0" err="1"/>
              <a:t>Là</a:t>
            </a:r>
            <a:r>
              <a:rPr lang="en-US" dirty="0"/>
              <a:t> </a:t>
            </a:r>
            <a:r>
              <a:rPr lang="en-US" dirty="0" err="1"/>
              <a:t>một</a:t>
            </a:r>
            <a:r>
              <a:rPr lang="en-US" dirty="0"/>
              <a:t> </a:t>
            </a:r>
            <a:r>
              <a:rPr lang="en-US" u="sng" dirty="0" err="1">
                <a:solidFill>
                  <a:srgbClr val="FF0000"/>
                </a:solidFill>
              </a:rPr>
              <a:t>quá</a:t>
            </a:r>
            <a:r>
              <a:rPr lang="en-US" u="sng" dirty="0">
                <a:solidFill>
                  <a:srgbClr val="FF0000"/>
                </a:solidFill>
              </a:rPr>
              <a:t> </a:t>
            </a:r>
            <a:r>
              <a:rPr lang="en-US" u="sng" dirty="0" err="1">
                <a:solidFill>
                  <a:srgbClr val="FF0000"/>
                </a:solidFill>
              </a:rPr>
              <a:t>trình</a:t>
            </a:r>
            <a:r>
              <a:rPr lang="en-US" u="sng" dirty="0">
                <a:solidFill>
                  <a:srgbClr val="FF0000"/>
                </a:solidFill>
              </a:rPr>
              <a:t> </a:t>
            </a:r>
            <a:r>
              <a:rPr lang="en-US" dirty="0" err="1"/>
              <a:t>tối</a:t>
            </a:r>
            <a:r>
              <a:rPr lang="en-US" dirty="0"/>
              <a:t> </a:t>
            </a:r>
            <a:r>
              <a:rPr lang="en-US" dirty="0" err="1"/>
              <a:t>ưu</a:t>
            </a:r>
            <a:r>
              <a:rPr lang="en-US" dirty="0"/>
              <a:t> </a:t>
            </a:r>
            <a:r>
              <a:rPr lang="en-US" dirty="0" err="1">
                <a:solidFill>
                  <a:srgbClr val="FF0000"/>
                </a:solidFill>
              </a:rPr>
              <a:t>nội</a:t>
            </a:r>
            <a:r>
              <a:rPr lang="en-US" dirty="0">
                <a:solidFill>
                  <a:srgbClr val="FF0000"/>
                </a:solidFill>
              </a:rPr>
              <a:t> dung </a:t>
            </a:r>
            <a:r>
              <a:rPr lang="en-US" dirty="0" err="1">
                <a:solidFill>
                  <a:srgbClr val="FF0000"/>
                </a:solidFill>
              </a:rPr>
              <a:t>văn</a:t>
            </a:r>
            <a:r>
              <a:rPr lang="en-US" dirty="0">
                <a:solidFill>
                  <a:srgbClr val="FF0000"/>
                </a:solidFill>
              </a:rPr>
              <a:t> </a:t>
            </a:r>
            <a:r>
              <a:rPr lang="en-US" dirty="0" err="1">
                <a:solidFill>
                  <a:srgbClr val="FF0000"/>
                </a:solidFill>
              </a:rPr>
              <a:t>bản</a:t>
            </a:r>
            <a:r>
              <a:rPr lang="en-US" dirty="0">
                <a:solidFill>
                  <a:srgbClr val="FF0000"/>
                </a:solidFill>
              </a:rPr>
              <a:t> </a:t>
            </a:r>
            <a:r>
              <a:rPr lang="en-US" dirty="0" err="1"/>
              <a:t>và</a:t>
            </a:r>
            <a:r>
              <a:rPr lang="en-US" dirty="0"/>
              <a:t> </a:t>
            </a:r>
            <a:r>
              <a:rPr lang="en-US" dirty="0" err="1">
                <a:solidFill>
                  <a:srgbClr val="FF0000"/>
                </a:solidFill>
              </a:rPr>
              <a:t>cấu</a:t>
            </a:r>
            <a:r>
              <a:rPr lang="en-US" dirty="0">
                <a:solidFill>
                  <a:srgbClr val="FF0000"/>
                </a:solidFill>
              </a:rPr>
              <a:t> </a:t>
            </a:r>
            <a:r>
              <a:rPr lang="en-US" dirty="0" err="1">
                <a:solidFill>
                  <a:srgbClr val="FF0000"/>
                </a:solidFill>
              </a:rPr>
              <a:t>trúc</a:t>
            </a:r>
            <a:r>
              <a:rPr lang="en-US" dirty="0">
                <a:solidFill>
                  <a:srgbClr val="FF0000"/>
                </a:solidFill>
              </a:rPr>
              <a:t> website </a:t>
            </a:r>
            <a:r>
              <a:rPr lang="en-US" dirty="0" err="1"/>
              <a:t>để</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tìm</a:t>
            </a:r>
            <a:r>
              <a:rPr lang="en-US" dirty="0"/>
              <a:t> </a:t>
            </a:r>
            <a:r>
              <a:rPr lang="en-US" dirty="0" err="1"/>
              <a:t>kiếm</a:t>
            </a:r>
            <a:r>
              <a:rPr lang="en-US" dirty="0"/>
              <a:t> </a:t>
            </a:r>
            <a:r>
              <a:rPr lang="en-US" dirty="0" err="1"/>
              <a:t>chọn</a:t>
            </a:r>
            <a:r>
              <a:rPr lang="en-US" dirty="0"/>
              <a:t> </a:t>
            </a:r>
            <a:r>
              <a:rPr lang="en-US" dirty="0" err="1"/>
              <a:t>lựa</a:t>
            </a:r>
            <a:r>
              <a:rPr lang="en-US" dirty="0"/>
              <a:t> </a:t>
            </a:r>
            <a:r>
              <a:rPr lang="en-US" dirty="0" err="1"/>
              <a:t>trang</a:t>
            </a:r>
            <a:r>
              <a:rPr lang="en-US" dirty="0"/>
              <a:t> web </a:t>
            </a:r>
            <a:r>
              <a:rPr lang="en-US" dirty="0" err="1"/>
              <a:t>phù</a:t>
            </a:r>
            <a:r>
              <a:rPr lang="en-US" dirty="0"/>
              <a:t> </a:t>
            </a:r>
            <a:r>
              <a:rPr lang="en-US" dirty="0" err="1"/>
              <a:t>hợp</a:t>
            </a:r>
            <a:r>
              <a:rPr lang="en-US" dirty="0"/>
              <a:t> </a:t>
            </a:r>
            <a:r>
              <a:rPr lang="en-US" dirty="0" err="1"/>
              <a:t>nhất</a:t>
            </a:r>
            <a:r>
              <a:rPr lang="en-US" dirty="0"/>
              <a:t> </a:t>
            </a:r>
            <a:r>
              <a:rPr lang="en-US" dirty="0" err="1"/>
              <a:t>phục</a:t>
            </a:r>
            <a:r>
              <a:rPr lang="en-US" dirty="0"/>
              <a:t> </a:t>
            </a:r>
            <a:r>
              <a:rPr lang="en-US" dirty="0" err="1"/>
              <a:t>vụ</a:t>
            </a:r>
            <a:r>
              <a:rPr lang="en-US" dirty="0"/>
              <a:t> </a:t>
            </a:r>
            <a:r>
              <a:rPr lang="en-US" dirty="0" err="1"/>
              <a:t>người</a:t>
            </a:r>
            <a:r>
              <a:rPr lang="en-US" dirty="0"/>
              <a:t> </a:t>
            </a:r>
            <a:r>
              <a:rPr lang="en-US" dirty="0" err="1"/>
              <a:t>tìm</a:t>
            </a:r>
            <a:r>
              <a:rPr lang="en-US" dirty="0"/>
              <a:t> </a:t>
            </a:r>
            <a:r>
              <a:rPr lang="en-US" dirty="0" err="1"/>
              <a:t>kiếm</a:t>
            </a:r>
            <a:r>
              <a:rPr lang="en-US" dirty="0"/>
              <a:t> </a:t>
            </a:r>
            <a:r>
              <a:rPr lang="en-US" dirty="0" err="1"/>
              <a:t>trên</a:t>
            </a:r>
            <a:r>
              <a:rPr lang="en-US" dirty="0"/>
              <a:t> Internet. </a:t>
            </a:r>
            <a:endParaRPr dirty="0"/>
          </a:p>
          <a:p>
            <a:pPr marL="547688" lvl="1" indent="-273049" algn="just" rtl="0">
              <a:spcBef>
                <a:spcPts val="500"/>
              </a:spcBef>
              <a:spcAft>
                <a:spcPts val="0"/>
              </a:spcAft>
              <a:buSzPts val="1824"/>
              <a:buChar char="🞂"/>
            </a:pPr>
            <a:r>
              <a:rPr lang="en-US" dirty="0" err="1"/>
              <a:t>Có</a:t>
            </a:r>
            <a:r>
              <a:rPr lang="en-US" dirty="0"/>
              <a:t> </a:t>
            </a:r>
            <a:r>
              <a:rPr lang="en-US" dirty="0" err="1"/>
              <a:t>thể</a:t>
            </a:r>
            <a:r>
              <a:rPr lang="en-US" dirty="0"/>
              <a:t> </a:t>
            </a:r>
            <a:r>
              <a:rPr lang="en-US" dirty="0" err="1"/>
              <a:t>hiểu</a:t>
            </a:r>
            <a:r>
              <a:rPr lang="en-US" dirty="0"/>
              <a:t> SEO </a:t>
            </a:r>
            <a:r>
              <a:rPr lang="en-US" dirty="0" err="1"/>
              <a:t>là</a:t>
            </a:r>
            <a:r>
              <a:rPr lang="en-US" dirty="0"/>
              <a:t> </a:t>
            </a:r>
            <a:r>
              <a:rPr lang="en-US" dirty="0" err="1"/>
              <a:t>tập</a:t>
            </a:r>
            <a:r>
              <a:rPr lang="en-US" dirty="0"/>
              <a:t> </a:t>
            </a:r>
            <a:r>
              <a:rPr lang="en-US" dirty="0" err="1"/>
              <a:t>hợp</a:t>
            </a:r>
            <a:r>
              <a:rPr lang="en-US" dirty="0"/>
              <a:t> </a:t>
            </a:r>
            <a:r>
              <a:rPr lang="en-US" dirty="0" err="1"/>
              <a:t>những</a:t>
            </a:r>
            <a:r>
              <a:rPr lang="en-US" dirty="0"/>
              <a:t> </a:t>
            </a:r>
            <a:r>
              <a:rPr lang="en-US" dirty="0" err="1"/>
              <a:t>phương</a:t>
            </a:r>
            <a:r>
              <a:rPr lang="en-US" dirty="0"/>
              <a:t> </a:t>
            </a:r>
            <a:r>
              <a:rPr lang="en-US" dirty="0" err="1"/>
              <a:t>pháp</a:t>
            </a:r>
            <a:r>
              <a:rPr lang="en-US" dirty="0"/>
              <a:t> </a:t>
            </a:r>
            <a:r>
              <a:rPr lang="en-US" dirty="0" err="1"/>
              <a:t>tối</a:t>
            </a:r>
            <a:r>
              <a:rPr lang="en-US" dirty="0"/>
              <a:t> </a:t>
            </a:r>
            <a:r>
              <a:rPr lang="en-US" dirty="0" err="1"/>
              <a:t>ưu</a:t>
            </a:r>
            <a:r>
              <a:rPr lang="en-US" dirty="0"/>
              <a:t> </a:t>
            </a:r>
            <a:r>
              <a:rPr lang="en-US" dirty="0" err="1"/>
              <a:t>hóa</a:t>
            </a:r>
            <a:r>
              <a:rPr lang="en-US" dirty="0"/>
              <a:t> </a:t>
            </a:r>
            <a:r>
              <a:rPr lang="en-US" dirty="0" err="1"/>
              <a:t>để</a:t>
            </a:r>
            <a:r>
              <a:rPr lang="en-US" dirty="0"/>
              <a:t> website </a:t>
            </a:r>
            <a:r>
              <a:rPr lang="en-US" dirty="0" err="1"/>
              <a:t>trở</a:t>
            </a:r>
            <a:r>
              <a:rPr lang="en-US" dirty="0"/>
              <a:t> </a:t>
            </a:r>
            <a:r>
              <a:rPr lang="en-US" dirty="0" err="1"/>
              <a:t>nên</a:t>
            </a:r>
            <a:r>
              <a:rPr lang="en-US" dirty="0"/>
              <a:t> </a:t>
            </a:r>
            <a:r>
              <a:rPr lang="en-US" dirty="0" err="1"/>
              <a:t>thân</a:t>
            </a:r>
            <a:r>
              <a:rPr lang="en-US" dirty="0"/>
              <a:t> </a:t>
            </a:r>
            <a:r>
              <a:rPr lang="en-US" dirty="0" err="1"/>
              <a:t>thiện</a:t>
            </a:r>
            <a:r>
              <a:rPr lang="en-US" dirty="0"/>
              <a:t> </a:t>
            </a:r>
            <a:r>
              <a:rPr lang="en-US" dirty="0" err="1"/>
              <a:t>với</a:t>
            </a:r>
            <a:r>
              <a:rPr lang="en-US" dirty="0"/>
              <a:t> </a:t>
            </a:r>
            <a:r>
              <a:rPr lang="en-US" dirty="0" err="1"/>
              <a:t>máy</a:t>
            </a:r>
            <a:r>
              <a:rPr lang="en-US" dirty="0"/>
              <a:t> </a:t>
            </a:r>
            <a:r>
              <a:rPr lang="en-US" dirty="0" err="1"/>
              <a:t>chủ</a:t>
            </a:r>
            <a:r>
              <a:rPr lang="en-US" dirty="0"/>
              <a:t> </a:t>
            </a:r>
            <a:r>
              <a:rPr lang="en-US" dirty="0" err="1"/>
              <a:t>tìm</a:t>
            </a:r>
            <a:r>
              <a:rPr lang="en-US" dirty="0"/>
              <a:t> </a:t>
            </a:r>
            <a:r>
              <a:rPr lang="en-US" dirty="0" err="1"/>
              <a:t>kiếm</a:t>
            </a:r>
            <a:r>
              <a:rPr lang="en-US" dirty="0"/>
              <a:t> (Search Engine) </a:t>
            </a:r>
            <a:r>
              <a:rPr lang="en-US" dirty="0" err="1"/>
              <a:t>từ</a:t>
            </a:r>
            <a:r>
              <a:rPr lang="en-US" dirty="0"/>
              <a:t> </a:t>
            </a:r>
            <a:r>
              <a:rPr lang="en-US" dirty="0" err="1"/>
              <a:t>đó</a:t>
            </a:r>
            <a:r>
              <a:rPr lang="en-US" dirty="0"/>
              <a:t> </a:t>
            </a:r>
            <a:r>
              <a:rPr lang="en-US" dirty="0" err="1"/>
              <a:t>nâng</a:t>
            </a:r>
            <a:r>
              <a:rPr lang="en-US" dirty="0"/>
              <a:t> </a:t>
            </a:r>
            <a:r>
              <a:rPr lang="en-US" dirty="0" err="1"/>
              <a:t>cao</a:t>
            </a:r>
            <a:r>
              <a:rPr lang="en-US" dirty="0"/>
              <a:t> </a:t>
            </a:r>
            <a:r>
              <a:rPr lang="en-US" dirty="0" err="1"/>
              <a:t>thứ</a:t>
            </a:r>
            <a:r>
              <a:rPr lang="en-US" dirty="0"/>
              <a:t> </a:t>
            </a:r>
            <a:r>
              <a:rPr lang="en-US" dirty="0" err="1"/>
              <a:t>hạng</a:t>
            </a:r>
            <a:r>
              <a:rPr lang="en-US" dirty="0"/>
              <a:t> website </a:t>
            </a:r>
            <a:r>
              <a:rPr lang="en-US" dirty="0" err="1"/>
              <a:t>khi</a:t>
            </a:r>
            <a:r>
              <a:rPr lang="en-US" dirty="0"/>
              <a:t> </a:t>
            </a:r>
            <a:r>
              <a:rPr lang="en-US" dirty="0" err="1"/>
              <a:t>người</a:t>
            </a:r>
            <a:r>
              <a:rPr lang="en-US" dirty="0"/>
              <a:t> </a:t>
            </a:r>
            <a:r>
              <a:rPr lang="en-US" dirty="0" err="1"/>
              <a:t>dùng</a:t>
            </a:r>
            <a:r>
              <a:rPr lang="en-US" dirty="0"/>
              <a:t> </a:t>
            </a:r>
            <a:r>
              <a:rPr lang="en-US" dirty="0" err="1"/>
              <a:t>tìm</a:t>
            </a:r>
            <a:r>
              <a:rPr lang="en-US" dirty="0"/>
              <a:t> </a:t>
            </a:r>
            <a:r>
              <a:rPr lang="en-US" dirty="0" err="1"/>
              <a:t>kiếm</a:t>
            </a:r>
            <a:r>
              <a:rPr lang="en-US" dirty="0"/>
              <a:t> </a:t>
            </a:r>
            <a:r>
              <a:rPr lang="en-US" dirty="0" err="1"/>
              <a:t>với</a:t>
            </a:r>
            <a:r>
              <a:rPr lang="en-US" dirty="0"/>
              <a:t> </a:t>
            </a:r>
            <a:r>
              <a:rPr lang="en-US" dirty="0" err="1"/>
              <a:t>các</a:t>
            </a:r>
            <a:r>
              <a:rPr lang="en-US" dirty="0"/>
              <a:t> </a:t>
            </a:r>
            <a:r>
              <a:rPr lang="en-US" dirty="0" err="1"/>
              <a:t>từ</a:t>
            </a:r>
            <a:r>
              <a:rPr lang="en-US" dirty="0"/>
              <a:t> </a:t>
            </a:r>
            <a:r>
              <a:rPr lang="en-US" dirty="0" err="1"/>
              <a:t>khóa</a:t>
            </a:r>
            <a:r>
              <a:rPr lang="en-US" dirty="0"/>
              <a:t> </a:t>
            </a:r>
            <a:r>
              <a:rPr lang="en-US" dirty="0" err="1"/>
              <a:t>liên</a:t>
            </a:r>
            <a:r>
              <a:rPr lang="en-US" dirty="0"/>
              <a:t> </a:t>
            </a:r>
            <a:r>
              <a:rPr lang="en-US" dirty="0" err="1"/>
              <a:t>quan</a:t>
            </a:r>
            <a:r>
              <a:rPr lang="en-US" dirty="0"/>
              <a:t>..</a:t>
            </a:r>
            <a:endParaRPr dirty="0">
              <a:latin typeface="Arial"/>
              <a:ea typeface="Arial"/>
              <a:cs typeface="Arial"/>
              <a:sym typeface="Arial"/>
            </a:endParaRPr>
          </a:p>
          <a:p>
            <a:pPr marL="273050" lvl="0" indent="-137922" algn="just" rtl="0">
              <a:spcBef>
                <a:spcPts val="600"/>
              </a:spcBef>
              <a:spcAft>
                <a:spcPts val="0"/>
              </a:spcAft>
              <a:buSzPts val="2128"/>
              <a:buNone/>
            </a:pPr>
            <a:endParaRPr dirty="0">
              <a:latin typeface="Arial"/>
              <a:ea typeface="Arial"/>
              <a:cs typeface="Arial"/>
              <a:sym typeface="Arial"/>
            </a:endParaRPr>
          </a:p>
        </p:txBody>
      </p:sp>
      <p:sp>
        <p:nvSpPr>
          <p:cNvPr id="134" name="Google Shape;134;p16"/>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5</a:t>
            </a:fld>
            <a:endParaRPr sz="1400">
              <a:solidFill>
                <a:schemeClr val="dk2"/>
              </a:solidFill>
              <a:latin typeface="Gill Sans"/>
              <a:ea typeface="Gill Sans"/>
              <a:cs typeface="Gill Sans"/>
              <a:sym typeface="Gill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animEffect transition="in" filter="fade">
                                      <p:cBhvr>
                                        <p:cTn id="7" dur="1000"/>
                                        <p:tgtEl>
                                          <p:spTgt spid="1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
                                            <p:txEl>
                                              <p:pRg st="1" end="1"/>
                                            </p:txEl>
                                          </p:spTgt>
                                        </p:tgtEl>
                                        <p:attrNameLst>
                                          <p:attrName>style.visibility</p:attrName>
                                        </p:attrNameLst>
                                      </p:cBhvr>
                                      <p:to>
                                        <p:strVal val="visible"/>
                                      </p:to>
                                    </p:set>
                                    <p:animEffect transition="in" filter="fade">
                                      <p:cBhvr>
                                        <p:cTn id="12" dur="1000"/>
                                        <p:tgtEl>
                                          <p:spTgt spid="1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3">
                                            <p:txEl>
                                              <p:pRg st="2" end="2"/>
                                            </p:txEl>
                                          </p:spTgt>
                                        </p:tgtEl>
                                        <p:attrNameLst>
                                          <p:attrName>style.visibility</p:attrName>
                                        </p:attrNameLst>
                                      </p:cBhvr>
                                      <p:to>
                                        <p:strVal val="visible"/>
                                      </p:to>
                                    </p:set>
                                    <p:animEffect transition="in" filter="fade">
                                      <p:cBhvr>
                                        <p:cTn id="17" dur="1000"/>
                                        <p:tgtEl>
                                          <p:spTgt spid="1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1"/>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Thuật Ngữ Seo Cơ Bản </a:t>
            </a:r>
            <a:endParaRPr/>
          </a:p>
        </p:txBody>
      </p:sp>
      <p:sp>
        <p:nvSpPr>
          <p:cNvPr id="491" name="Google Shape;491;p51"/>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50</a:t>
            </a:fld>
            <a:endParaRPr sz="1400">
              <a:solidFill>
                <a:schemeClr val="dk2"/>
              </a:solidFill>
              <a:latin typeface="Gill Sans"/>
              <a:ea typeface="Gill Sans"/>
              <a:cs typeface="Gill Sans"/>
              <a:sym typeface="Gill Sans"/>
            </a:endParaRPr>
          </a:p>
        </p:txBody>
      </p:sp>
      <p:sp>
        <p:nvSpPr>
          <p:cNvPr id="492" name="Google Shape;492;p51"/>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b="1"/>
              <a:t>Kích thước của website</a:t>
            </a:r>
            <a:endParaRPr/>
          </a:p>
          <a:p>
            <a:pPr marL="273050" lvl="0" indent="-273050" algn="just" rtl="0">
              <a:spcBef>
                <a:spcPts val="600"/>
              </a:spcBef>
              <a:spcAft>
                <a:spcPts val="0"/>
              </a:spcAft>
              <a:buSzPts val="2128"/>
              <a:buChar char="🞂"/>
            </a:pPr>
            <a:r>
              <a:rPr lang="en-US"/>
              <a:t> Phải  lưu ý điều này “Nội dung phải tương quan với backlink” có nghĩa là số lượng backlink bạn làm tăng lên hàng ngày cũng phải tương xứng với lượng nội dung bạn cập nhật tăng lên. Nếu không bạn dính Penguin, hoặc sandbox ngay.</a:t>
            </a:r>
            <a:endParaRPr/>
          </a:p>
          <a:p>
            <a:pPr marL="273050" lvl="0" indent="-273050" algn="l" rtl="0">
              <a:spcBef>
                <a:spcPts val="600"/>
              </a:spcBef>
              <a:spcAft>
                <a:spcPts val="0"/>
              </a:spcAft>
              <a:buSzPts val="2128"/>
              <a:buChar char="🞂"/>
            </a:pPr>
            <a:r>
              <a:rPr lang="en-US"/>
              <a:t/>
            </a:r>
            <a:br>
              <a:rPr lang="en-US"/>
            </a:br>
            <a:r>
              <a:rPr lang="en-US"/>
              <a:t/>
            </a:r>
            <a:br>
              <a:rPr lang="en-US"/>
            </a:br>
            <a:endParaRPr/>
          </a:p>
          <a:p>
            <a:pPr marL="547688" lvl="1" indent="-157225" algn="just" rtl="0">
              <a:spcBef>
                <a:spcPts val="500"/>
              </a:spcBef>
              <a:spcAft>
                <a:spcPts val="0"/>
              </a:spcAft>
              <a:buSzPts val="1824"/>
              <a:buNone/>
            </a:pP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2">
                                            <p:txEl>
                                              <p:pRg st="0" end="0"/>
                                            </p:txEl>
                                          </p:spTgt>
                                        </p:tgtEl>
                                        <p:attrNameLst>
                                          <p:attrName>style.visibility</p:attrName>
                                        </p:attrNameLst>
                                      </p:cBhvr>
                                      <p:to>
                                        <p:strVal val="visible"/>
                                      </p:to>
                                    </p:set>
                                    <p:animEffect transition="in" filter="fade">
                                      <p:cBhvr>
                                        <p:cTn id="7" dur="500"/>
                                        <p:tgtEl>
                                          <p:spTgt spid="4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2">
                                            <p:txEl>
                                              <p:pRg st="1" end="1"/>
                                            </p:txEl>
                                          </p:spTgt>
                                        </p:tgtEl>
                                        <p:attrNameLst>
                                          <p:attrName>style.visibility</p:attrName>
                                        </p:attrNameLst>
                                      </p:cBhvr>
                                      <p:to>
                                        <p:strVal val="visible"/>
                                      </p:to>
                                    </p:set>
                                    <p:animEffect transition="in" filter="fade">
                                      <p:cBhvr>
                                        <p:cTn id="12" dur="500"/>
                                        <p:tgtEl>
                                          <p:spTgt spid="4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2">
                                            <p:txEl>
                                              <p:pRg st="2" end="2"/>
                                            </p:txEl>
                                          </p:spTgt>
                                        </p:tgtEl>
                                        <p:attrNameLst>
                                          <p:attrName>style.visibility</p:attrName>
                                        </p:attrNameLst>
                                      </p:cBhvr>
                                      <p:to>
                                        <p:strVal val="visible"/>
                                      </p:to>
                                    </p:set>
                                    <p:animEffect transition="in" filter="fade">
                                      <p:cBhvr>
                                        <p:cTn id="17" dur="500"/>
                                        <p:tgtEl>
                                          <p:spTgt spid="4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2">
                                            <p:txEl>
                                              <p:pRg st="3" end="3"/>
                                            </p:txEl>
                                          </p:spTgt>
                                        </p:tgtEl>
                                        <p:attrNameLst>
                                          <p:attrName>style.visibility</p:attrName>
                                        </p:attrNameLst>
                                      </p:cBhvr>
                                      <p:to>
                                        <p:strVal val="visible"/>
                                      </p:to>
                                    </p:set>
                                    <p:animEffect transition="in" filter="fade">
                                      <p:cBhvr>
                                        <p:cTn id="22" dur="500"/>
                                        <p:tgtEl>
                                          <p:spTgt spid="4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2"/>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Thuật Ngữ Seo Cơ Bản </a:t>
            </a:r>
            <a:endParaRPr/>
          </a:p>
        </p:txBody>
      </p:sp>
      <p:sp>
        <p:nvSpPr>
          <p:cNvPr id="499" name="Google Shape;499;p5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51</a:t>
            </a:fld>
            <a:endParaRPr sz="1400">
              <a:solidFill>
                <a:schemeClr val="dk2"/>
              </a:solidFill>
              <a:latin typeface="Gill Sans"/>
              <a:ea typeface="Gill Sans"/>
              <a:cs typeface="Gill Sans"/>
              <a:sym typeface="Gill Sans"/>
            </a:endParaRPr>
          </a:p>
        </p:txBody>
      </p:sp>
      <p:sp>
        <p:nvSpPr>
          <p:cNvPr id="500" name="Google Shape;500;p52"/>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2128"/>
              <a:buChar char="🞂"/>
            </a:pPr>
            <a:r>
              <a:rPr lang="en-US"/>
              <a:t>Google Penguin là một thuật toán của Google nhằm mục đích giảm các thứ hạng website vi phạm tiêu chuẩn cộng đồng hay quy định quản trị web (Google Webmaster Guidelines).</a:t>
            </a:r>
            <a:br>
              <a:rPr lang="en-US"/>
            </a:br>
            <a:r>
              <a:rPr lang="en-US"/>
              <a:t>Thuật toán được Google áp dụng ngày 24 tháng 4 năm 2012 nhưng chính thức công bố sau đó 2 ngày.</a:t>
            </a:r>
            <a:endParaRPr/>
          </a:p>
          <a:p>
            <a:pPr marL="273050" lvl="0" indent="-273050" algn="l" rtl="0">
              <a:spcBef>
                <a:spcPts val="600"/>
              </a:spcBef>
              <a:spcAft>
                <a:spcPts val="0"/>
              </a:spcAft>
              <a:buSzPts val="2128"/>
              <a:buChar char="🞂"/>
            </a:pPr>
            <a:r>
              <a:rPr lang="en-US"/>
              <a:t>Với việc chính thức giảm thứ hạng các website sử dụng kỹ thuật SEO mũ đen (spam backlink, backlink đen, mua bán backlink hay trùng lặp backlink…)</a:t>
            </a:r>
            <a:br>
              <a:rPr lang="en-US"/>
            </a:br>
            <a:r>
              <a:rPr lang="en-US"/>
              <a:t/>
            </a:r>
            <a:br>
              <a:rPr lang="en-US"/>
            </a:br>
            <a:endParaRPr/>
          </a:p>
          <a:p>
            <a:pPr marL="547688" lvl="1" indent="-157225" algn="just" rtl="0">
              <a:spcBef>
                <a:spcPts val="500"/>
              </a:spcBef>
              <a:spcAft>
                <a:spcPts val="0"/>
              </a:spcAft>
              <a:buSzPts val="1824"/>
              <a:buNone/>
            </a:pP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animEffect transition="in" filter="fade">
                                      <p:cBhvr>
                                        <p:cTn id="7" dur="500"/>
                                        <p:tgtEl>
                                          <p:spTgt spid="5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xEl>
                                              <p:pRg st="1" end="1"/>
                                            </p:txEl>
                                          </p:spTgt>
                                        </p:tgtEl>
                                        <p:attrNameLst>
                                          <p:attrName>style.visibility</p:attrName>
                                        </p:attrNameLst>
                                      </p:cBhvr>
                                      <p:to>
                                        <p:strVal val="visible"/>
                                      </p:to>
                                    </p:set>
                                    <p:animEffect transition="in" filter="fade">
                                      <p:cBhvr>
                                        <p:cTn id="12" dur="500"/>
                                        <p:tgtEl>
                                          <p:spTgt spid="5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xEl>
                                              <p:pRg st="2" end="2"/>
                                            </p:txEl>
                                          </p:spTgt>
                                        </p:tgtEl>
                                        <p:attrNameLst>
                                          <p:attrName>style.visibility</p:attrName>
                                        </p:attrNameLst>
                                      </p:cBhvr>
                                      <p:to>
                                        <p:strVal val="visible"/>
                                      </p:to>
                                    </p:set>
                                    <p:animEffect transition="in" filter="fade">
                                      <p:cBhvr>
                                        <p:cTn id="17" dur="500"/>
                                        <p:tgtEl>
                                          <p:spTgt spid="50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3"/>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Thuật Ngữ Seo Cơ Bản </a:t>
            </a:r>
            <a:endParaRPr/>
          </a:p>
        </p:txBody>
      </p:sp>
      <p:sp>
        <p:nvSpPr>
          <p:cNvPr id="507" name="Google Shape;507;p53"/>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52</a:t>
            </a:fld>
            <a:endParaRPr sz="1400">
              <a:solidFill>
                <a:schemeClr val="dk2"/>
              </a:solidFill>
              <a:latin typeface="Gill Sans"/>
              <a:ea typeface="Gill Sans"/>
              <a:cs typeface="Gill Sans"/>
              <a:sym typeface="Gill Sans"/>
            </a:endParaRPr>
          </a:p>
        </p:txBody>
      </p:sp>
      <p:sp>
        <p:nvSpPr>
          <p:cNvPr id="508" name="Google Shape;508;p53"/>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2128"/>
              <a:buChar char="🞂"/>
            </a:pPr>
            <a:r>
              <a:rPr lang="en-US"/>
              <a:t>Google cũng đưa ra một chính sách báo cáo xem xét lại các website không spam cho người dùng với việc sử dụng thông qua </a:t>
            </a:r>
            <a:r>
              <a:rPr lang="en-US" b="1" u="sng"/>
              <a:t>Google Webmaster Tools</a:t>
            </a:r>
            <a:r>
              <a:rPr lang="en-US"/>
              <a:t> cho hơn 700.000 trang web, trong đó có khoảng hơn 600.000 web SEO mũ đen và 25.000 link spam. </a:t>
            </a:r>
            <a:br>
              <a:rPr lang="en-US"/>
            </a:br>
            <a:r>
              <a:rPr lang="en-US"/>
              <a:t/>
            </a:r>
            <a:br>
              <a:rPr lang="en-US"/>
            </a:br>
            <a:endParaRPr/>
          </a:p>
          <a:p>
            <a:pPr marL="547688" lvl="1" indent="-157225" algn="just" rtl="0">
              <a:spcBef>
                <a:spcPts val="500"/>
              </a:spcBef>
              <a:spcAft>
                <a:spcPts val="0"/>
              </a:spcAft>
              <a:buSzPts val="1824"/>
              <a:buNone/>
            </a:pP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8">
                                            <p:txEl>
                                              <p:pRg st="0" end="0"/>
                                            </p:txEl>
                                          </p:spTgt>
                                        </p:tgtEl>
                                        <p:attrNameLst>
                                          <p:attrName>style.visibility</p:attrName>
                                        </p:attrNameLst>
                                      </p:cBhvr>
                                      <p:to>
                                        <p:strVal val="visible"/>
                                      </p:to>
                                    </p:set>
                                    <p:animEffect transition="in" filter="fade">
                                      <p:cBhvr>
                                        <p:cTn id="7" dur="500"/>
                                        <p:tgtEl>
                                          <p:spTgt spid="5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8">
                                            <p:txEl>
                                              <p:pRg st="1" end="1"/>
                                            </p:txEl>
                                          </p:spTgt>
                                        </p:tgtEl>
                                        <p:attrNameLst>
                                          <p:attrName>style.visibility</p:attrName>
                                        </p:attrNameLst>
                                      </p:cBhvr>
                                      <p:to>
                                        <p:strVal val="visible"/>
                                      </p:to>
                                    </p:set>
                                    <p:animEffect transition="in" filter="fade">
                                      <p:cBhvr>
                                        <p:cTn id="12" dur="500"/>
                                        <p:tgtEl>
                                          <p:spTgt spid="50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4"/>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Thuật Ngữ Seo Cơ Bản </a:t>
            </a:r>
            <a:endParaRPr/>
          </a:p>
        </p:txBody>
      </p:sp>
      <p:sp>
        <p:nvSpPr>
          <p:cNvPr id="515" name="Google Shape;515;p54"/>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53</a:t>
            </a:fld>
            <a:endParaRPr sz="1400">
              <a:solidFill>
                <a:schemeClr val="dk2"/>
              </a:solidFill>
              <a:latin typeface="Gill Sans"/>
              <a:ea typeface="Gill Sans"/>
              <a:cs typeface="Gill Sans"/>
              <a:sym typeface="Gill Sans"/>
            </a:endParaRPr>
          </a:p>
        </p:txBody>
      </p:sp>
      <p:sp>
        <p:nvSpPr>
          <p:cNvPr id="516" name="Google Shape;516;p54"/>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2128"/>
              <a:buChar char="🞂"/>
            </a:pPr>
            <a:r>
              <a:rPr lang="en-US"/>
              <a:t> Google Sandbox là một công cụ “quản lý” các website mới thành lập mà đã có thứ hạng cao qua các hình thức SEO mũ đen hay vi phạm các thuật toán khác của Google.</a:t>
            </a:r>
            <a:br>
              <a:rPr lang="en-US"/>
            </a:br>
            <a:endParaRPr/>
          </a:p>
          <a:p>
            <a:pPr marL="273050" lvl="0" indent="-273050" algn="l" rtl="0">
              <a:spcBef>
                <a:spcPts val="600"/>
              </a:spcBef>
              <a:spcAft>
                <a:spcPts val="0"/>
              </a:spcAft>
              <a:buSzPts val="2128"/>
              <a:buChar char="🞂"/>
            </a:pPr>
            <a:r>
              <a:rPr lang="en-US"/>
              <a:t>Google Sandbox được Google chính thức sử dụng vào khoảng tháng 3 năm 2004 tại Austin và Florida.. </a:t>
            </a:r>
            <a:br>
              <a:rPr lang="en-US"/>
            </a:br>
            <a:r>
              <a:rPr lang="en-US"/>
              <a:t/>
            </a:r>
            <a:br>
              <a:rPr lang="en-US"/>
            </a:br>
            <a:endParaRPr/>
          </a:p>
          <a:p>
            <a:pPr marL="547688" lvl="1" indent="-157225" algn="just" rtl="0">
              <a:spcBef>
                <a:spcPts val="500"/>
              </a:spcBef>
              <a:spcAft>
                <a:spcPts val="0"/>
              </a:spcAft>
              <a:buSzPts val="1824"/>
              <a:buNone/>
            </a:pP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6">
                                            <p:txEl>
                                              <p:pRg st="0" end="0"/>
                                            </p:txEl>
                                          </p:spTgt>
                                        </p:tgtEl>
                                        <p:attrNameLst>
                                          <p:attrName>style.visibility</p:attrName>
                                        </p:attrNameLst>
                                      </p:cBhvr>
                                      <p:to>
                                        <p:strVal val="visible"/>
                                      </p:to>
                                    </p:set>
                                    <p:animEffect transition="in" filter="fade">
                                      <p:cBhvr>
                                        <p:cTn id="7" dur="500"/>
                                        <p:tgtEl>
                                          <p:spTgt spid="5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6">
                                            <p:txEl>
                                              <p:pRg st="1" end="1"/>
                                            </p:txEl>
                                          </p:spTgt>
                                        </p:tgtEl>
                                        <p:attrNameLst>
                                          <p:attrName>style.visibility</p:attrName>
                                        </p:attrNameLst>
                                      </p:cBhvr>
                                      <p:to>
                                        <p:strVal val="visible"/>
                                      </p:to>
                                    </p:set>
                                    <p:animEffect transition="in" filter="fade">
                                      <p:cBhvr>
                                        <p:cTn id="12" dur="500"/>
                                        <p:tgtEl>
                                          <p:spTgt spid="5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6">
                                            <p:txEl>
                                              <p:pRg st="2" end="2"/>
                                            </p:txEl>
                                          </p:spTgt>
                                        </p:tgtEl>
                                        <p:attrNameLst>
                                          <p:attrName>style.visibility</p:attrName>
                                        </p:attrNameLst>
                                      </p:cBhvr>
                                      <p:to>
                                        <p:strVal val="visible"/>
                                      </p:to>
                                    </p:set>
                                    <p:animEffect transition="in" filter="fade">
                                      <p:cBhvr>
                                        <p:cTn id="17" dur="500"/>
                                        <p:tgtEl>
                                          <p:spTgt spid="5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5"/>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Thuật Ngữ Seo Cơ Bản </a:t>
            </a:r>
            <a:endParaRPr/>
          </a:p>
        </p:txBody>
      </p:sp>
      <p:sp>
        <p:nvSpPr>
          <p:cNvPr id="523" name="Google Shape;523;p55"/>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54</a:t>
            </a:fld>
            <a:endParaRPr sz="1400">
              <a:solidFill>
                <a:schemeClr val="dk2"/>
              </a:solidFill>
              <a:latin typeface="Gill Sans"/>
              <a:ea typeface="Gill Sans"/>
              <a:cs typeface="Gill Sans"/>
              <a:sym typeface="Gill Sans"/>
            </a:endParaRPr>
          </a:p>
        </p:txBody>
      </p:sp>
      <p:sp>
        <p:nvSpPr>
          <p:cNvPr id="524" name="Google Shape;524;p55"/>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SzPts val="2128"/>
              <a:buNone/>
            </a:pPr>
            <a:r>
              <a:rPr lang="en-US" b="1"/>
              <a:t>Robots.txt là gì?</a:t>
            </a:r>
            <a:endParaRPr/>
          </a:p>
          <a:p>
            <a:pPr marL="273050" lvl="0" indent="-273050" algn="just" rtl="0">
              <a:spcBef>
                <a:spcPts val="600"/>
              </a:spcBef>
              <a:spcAft>
                <a:spcPts val="0"/>
              </a:spcAft>
              <a:buSzPts val="2128"/>
              <a:buChar char="🞂"/>
            </a:pPr>
            <a:r>
              <a:rPr lang="en-US" b="1" u="sng">
                <a:solidFill>
                  <a:schemeClr val="hlink"/>
                </a:solidFill>
                <a:hlinkClick r:id="rId3"/>
              </a:rPr>
              <a:t>Robots.txt</a:t>
            </a:r>
            <a:r>
              <a:rPr lang="en-US"/>
              <a:t> :Là một file đặt trong thu mục Root, tệp tin này chứa hoàn toàn nội dung văn bản text (không phải HTML).</a:t>
            </a:r>
            <a:endParaRPr/>
          </a:p>
          <a:p>
            <a:pPr marL="273050" lvl="0" indent="-273050" algn="just" rtl="0">
              <a:spcBef>
                <a:spcPts val="600"/>
              </a:spcBef>
              <a:spcAft>
                <a:spcPts val="0"/>
              </a:spcAft>
              <a:buSzPts val="2128"/>
              <a:buChar char="🞂"/>
            </a:pPr>
            <a:r>
              <a:rPr lang="en-US"/>
              <a:t>Nó cho phép người quản trị Web (Webmaster) định ra các thành phần với quyền hạn riêng biệt cho từng bọ tìm kiếm. Nói cách khác thông qua tệp tin này, nó giúp cho các webmaster linh hoạt hơn trong việc cho hay không cho bot của các công cụ tìm kiếm(</a:t>
            </a:r>
            <a:r>
              <a:rPr lang="en-US" u="sng">
                <a:solidFill>
                  <a:schemeClr val="hlink"/>
                </a:solidFill>
                <a:hlinkClick r:id="rId4"/>
              </a:rPr>
              <a:t>SE</a:t>
            </a:r>
            <a:r>
              <a:rPr lang="en-US"/>
              <a:t>) đánh chỉ mục(</a:t>
            </a:r>
            <a:r>
              <a:rPr lang="en-US" u="sng">
                <a:solidFill>
                  <a:schemeClr val="hlink"/>
                </a:solidFill>
                <a:hlinkClick r:id="rId5"/>
              </a:rPr>
              <a:t>index</a:t>
            </a:r>
            <a:r>
              <a:rPr lang="en-US"/>
              <a:t>) một khu vực nào đó trong website của bạn.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4">
                                            <p:txEl>
                                              <p:pRg st="0" end="0"/>
                                            </p:txEl>
                                          </p:spTgt>
                                        </p:tgtEl>
                                        <p:attrNameLst>
                                          <p:attrName>style.visibility</p:attrName>
                                        </p:attrNameLst>
                                      </p:cBhvr>
                                      <p:to>
                                        <p:strVal val="visible"/>
                                      </p:to>
                                    </p:set>
                                    <p:animEffect transition="in" filter="fade">
                                      <p:cBhvr>
                                        <p:cTn id="7" dur="500"/>
                                        <p:tgtEl>
                                          <p:spTgt spid="5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4">
                                            <p:txEl>
                                              <p:pRg st="1" end="1"/>
                                            </p:txEl>
                                          </p:spTgt>
                                        </p:tgtEl>
                                        <p:attrNameLst>
                                          <p:attrName>style.visibility</p:attrName>
                                        </p:attrNameLst>
                                      </p:cBhvr>
                                      <p:to>
                                        <p:strVal val="visible"/>
                                      </p:to>
                                    </p:set>
                                    <p:animEffect transition="in" filter="fade">
                                      <p:cBhvr>
                                        <p:cTn id="12" dur="500"/>
                                        <p:tgtEl>
                                          <p:spTgt spid="5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4">
                                            <p:txEl>
                                              <p:pRg st="2" end="2"/>
                                            </p:txEl>
                                          </p:spTgt>
                                        </p:tgtEl>
                                        <p:attrNameLst>
                                          <p:attrName>style.visibility</p:attrName>
                                        </p:attrNameLst>
                                      </p:cBhvr>
                                      <p:to>
                                        <p:strVal val="visible"/>
                                      </p:to>
                                    </p:set>
                                    <p:animEffect transition="in" filter="fade">
                                      <p:cBhvr>
                                        <p:cTn id="17" dur="500"/>
                                        <p:tgtEl>
                                          <p:spTgt spid="5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6"/>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Thuật Ngữ Seo Cơ Bản </a:t>
            </a:r>
            <a:endParaRPr/>
          </a:p>
        </p:txBody>
      </p:sp>
      <p:sp>
        <p:nvSpPr>
          <p:cNvPr id="531" name="Google Shape;531;p56"/>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55</a:t>
            </a:fld>
            <a:endParaRPr sz="1400">
              <a:solidFill>
                <a:schemeClr val="dk2"/>
              </a:solidFill>
              <a:latin typeface="Gill Sans"/>
              <a:ea typeface="Gill Sans"/>
              <a:cs typeface="Gill Sans"/>
              <a:sym typeface="Gill Sans"/>
            </a:endParaRPr>
          </a:p>
        </p:txBody>
      </p:sp>
      <p:sp>
        <p:nvSpPr>
          <p:cNvPr id="532" name="Google Shape;532;p56"/>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SzPts val="2128"/>
              <a:buNone/>
            </a:pPr>
            <a:r>
              <a:rPr lang="en-US"/>
              <a:t>VD :</a:t>
            </a:r>
            <a:endParaRPr/>
          </a:p>
          <a:p>
            <a:pPr marL="273050" lvl="0" indent="-273050" algn="just" rtl="0">
              <a:spcBef>
                <a:spcPts val="600"/>
              </a:spcBef>
              <a:spcAft>
                <a:spcPts val="0"/>
              </a:spcAft>
              <a:buSzPts val="2128"/>
              <a:buChar char="🞂"/>
            </a:pPr>
            <a:r>
              <a:rPr lang="en-US"/>
              <a:t>User-agent: *   : Cho tất các các loại bot truy cập vào website</a:t>
            </a:r>
            <a:endParaRPr/>
          </a:p>
          <a:p>
            <a:pPr marL="273050" lvl="0" indent="-273050" algn="just" rtl="0">
              <a:spcBef>
                <a:spcPts val="600"/>
              </a:spcBef>
              <a:spcAft>
                <a:spcPts val="0"/>
              </a:spcAft>
              <a:buSzPts val="2128"/>
              <a:buChar char="🞂"/>
            </a:pPr>
            <a:r>
              <a:rPr lang="en-US"/>
              <a:t>Disallow: /administrator/  : chặn không cho bot truy cập vào trang quản trị</a:t>
            </a:r>
            <a:endParaRPr/>
          </a:p>
          <a:p>
            <a:pPr marL="273050" lvl="0" indent="-273050" algn="just" rtl="0">
              <a:spcBef>
                <a:spcPts val="600"/>
              </a:spcBef>
              <a:spcAft>
                <a:spcPts val="0"/>
              </a:spcAft>
              <a:buSzPts val="2128"/>
              <a:buChar char="🞂"/>
            </a:pPr>
            <a:r>
              <a:rPr lang="en-US"/>
              <a:t>Disallow: / : Chặn không cho bot truy cập vào toàn bộ website</a:t>
            </a:r>
            <a:endParaRPr/>
          </a:p>
          <a:p>
            <a:pPr marL="273050" lvl="0" indent="-273050" algn="just" rtl="0">
              <a:spcBef>
                <a:spcPts val="600"/>
              </a:spcBef>
              <a:spcAft>
                <a:spcPts val="0"/>
              </a:spcAft>
              <a:buSzPts val="2128"/>
              <a:buChar char="🞂"/>
            </a:pPr>
            <a:r>
              <a:rPr lang="en-US"/>
              <a:t>Disallow</a:t>
            </a:r>
            <a:r>
              <a:rPr lang="en-US" b="1"/>
              <a:t>:</a:t>
            </a:r>
            <a:r>
              <a:rPr lang="en-US"/>
              <a:t> /images/nguoidep.JPG   : Chặn không cho bot truy cập vào file ảnh có tên nguoidep.JPG</a:t>
            </a:r>
            <a:endParaRPr/>
          </a:p>
          <a:p>
            <a:pPr marL="273050" lvl="0" indent="-273050" algn="l" rtl="0">
              <a:spcBef>
                <a:spcPts val="600"/>
              </a:spcBef>
              <a:spcAft>
                <a:spcPts val="0"/>
              </a:spcAft>
              <a:buSzPts val="2128"/>
              <a:buChar char="🞂"/>
            </a:pP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57"/>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Thuật Ngữ Seo Cơ Bản </a:t>
            </a:r>
            <a:endParaRPr/>
          </a:p>
        </p:txBody>
      </p:sp>
      <p:sp>
        <p:nvSpPr>
          <p:cNvPr id="539" name="Google Shape;539;p57"/>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56</a:t>
            </a:fld>
            <a:endParaRPr sz="1400">
              <a:solidFill>
                <a:schemeClr val="dk2"/>
              </a:solidFill>
              <a:latin typeface="Gill Sans"/>
              <a:ea typeface="Gill Sans"/>
              <a:cs typeface="Gill Sans"/>
              <a:sym typeface="Gill Sans"/>
            </a:endParaRPr>
          </a:p>
        </p:txBody>
      </p:sp>
      <p:sp>
        <p:nvSpPr>
          <p:cNvPr id="540" name="Google Shape;540;p57"/>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2128"/>
              <a:buChar char="🞂"/>
            </a:pPr>
            <a:r>
              <a:rPr lang="en-US"/>
              <a:t>Indexing – Chỉ việc một trang nội dung được máy tìm kiếm đưa vào hệ thống của nó (đánh chỉ</a:t>
            </a:r>
            <a:br>
              <a:rPr lang="en-US"/>
            </a:br>
            <a:r>
              <a:rPr lang="en-US"/>
              <a:t>mục) và sẽ hiển thị khi được tìm kiếm </a:t>
            </a:r>
            <a:endParaRPr/>
          </a:p>
          <a:p>
            <a:pPr marL="273050" lvl="0" indent="-273050" algn="l" rtl="0">
              <a:spcBef>
                <a:spcPts val="600"/>
              </a:spcBef>
              <a:spcAft>
                <a:spcPts val="0"/>
              </a:spcAft>
              <a:buSzPts val="2128"/>
              <a:buChar char="🞂"/>
            </a:pPr>
            <a:r>
              <a:rPr lang="en-US"/>
              <a:t>Onpage SEO – Các yếu tố về Seo được thực hiện trên website </a:t>
            </a:r>
            <a:endParaRPr/>
          </a:p>
          <a:p>
            <a:pPr marL="273050" lvl="0" indent="-273050" algn="l" rtl="0">
              <a:spcBef>
                <a:spcPts val="600"/>
              </a:spcBef>
              <a:spcAft>
                <a:spcPts val="0"/>
              </a:spcAft>
              <a:buSzPts val="2128"/>
              <a:buChar char="🞂"/>
            </a:pPr>
            <a:r>
              <a:rPr lang="en-US"/>
              <a:t>Offpage SEO – Các yếu tố về SEO được thực hiện ngoài phạm vi website (chỉ việc xây dựng</a:t>
            </a:r>
            <a:br>
              <a:rPr lang="en-US"/>
            </a:br>
            <a:r>
              <a:rPr lang="en-US"/>
              <a:t>backlink) </a:t>
            </a:r>
            <a:endParaRPr/>
          </a:p>
          <a:p>
            <a:pPr marL="273050" lvl="0" indent="-273050" algn="l" rtl="0">
              <a:spcBef>
                <a:spcPts val="600"/>
              </a:spcBef>
              <a:spcAft>
                <a:spcPts val="0"/>
              </a:spcAft>
              <a:buSzPts val="2128"/>
              <a:buChar char="🞂"/>
            </a:pPr>
            <a:r>
              <a:rPr lang="en-US"/>
              <a:t>Backlink – liên kết từ một trang nội dung (website) trỏ tới một trang nội dung (website) khác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0">
                                            <p:txEl>
                                              <p:pRg st="0" end="0"/>
                                            </p:txEl>
                                          </p:spTgt>
                                        </p:tgtEl>
                                        <p:attrNameLst>
                                          <p:attrName>style.visibility</p:attrName>
                                        </p:attrNameLst>
                                      </p:cBhvr>
                                      <p:to>
                                        <p:strVal val="visible"/>
                                      </p:to>
                                    </p:set>
                                    <p:animEffect transition="in" filter="fade">
                                      <p:cBhvr>
                                        <p:cTn id="7" dur="500"/>
                                        <p:tgtEl>
                                          <p:spTgt spid="5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0">
                                            <p:txEl>
                                              <p:pRg st="1" end="1"/>
                                            </p:txEl>
                                          </p:spTgt>
                                        </p:tgtEl>
                                        <p:attrNameLst>
                                          <p:attrName>style.visibility</p:attrName>
                                        </p:attrNameLst>
                                      </p:cBhvr>
                                      <p:to>
                                        <p:strVal val="visible"/>
                                      </p:to>
                                    </p:set>
                                    <p:animEffect transition="in" filter="fade">
                                      <p:cBhvr>
                                        <p:cTn id="12" dur="500"/>
                                        <p:tgtEl>
                                          <p:spTgt spid="5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0">
                                            <p:txEl>
                                              <p:pRg st="2" end="2"/>
                                            </p:txEl>
                                          </p:spTgt>
                                        </p:tgtEl>
                                        <p:attrNameLst>
                                          <p:attrName>style.visibility</p:attrName>
                                        </p:attrNameLst>
                                      </p:cBhvr>
                                      <p:to>
                                        <p:strVal val="visible"/>
                                      </p:to>
                                    </p:set>
                                    <p:animEffect transition="in" filter="fade">
                                      <p:cBhvr>
                                        <p:cTn id="17" dur="500"/>
                                        <p:tgtEl>
                                          <p:spTgt spid="5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0">
                                            <p:txEl>
                                              <p:pRg st="3" end="3"/>
                                            </p:txEl>
                                          </p:spTgt>
                                        </p:tgtEl>
                                        <p:attrNameLst>
                                          <p:attrName>style.visibility</p:attrName>
                                        </p:attrNameLst>
                                      </p:cBhvr>
                                      <p:to>
                                        <p:strVal val="visible"/>
                                      </p:to>
                                    </p:set>
                                    <p:animEffect transition="in" filter="fade">
                                      <p:cBhvr>
                                        <p:cTn id="22" dur="500"/>
                                        <p:tgtEl>
                                          <p:spTgt spid="5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0">
                                            <p:txEl>
                                              <p:pRg st="4" end="4"/>
                                            </p:txEl>
                                          </p:spTgt>
                                        </p:tgtEl>
                                        <p:attrNameLst>
                                          <p:attrName>style.visibility</p:attrName>
                                        </p:attrNameLst>
                                      </p:cBhvr>
                                      <p:to>
                                        <p:strVal val="visible"/>
                                      </p:to>
                                    </p:set>
                                    <p:animEffect transition="in" filter="fade">
                                      <p:cBhvr>
                                        <p:cTn id="27" dur="500"/>
                                        <p:tgtEl>
                                          <p:spTgt spid="54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0">
                                            <p:txEl>
                                              <p:pRg st="5" end="5"/>
                                            </p:txEl>
                                          </p:spTgt>
                                        </p:tgtEl>
                                        <p:attrNameLst>
                                          <p:attrName>style.visibility</p:attrName>
                                        </p:attrNameLst>
                                      </p:cBhvr>
                                      <p:to>
                                        <p:strVal val="visible"/>
                                      </p:to>
                                    </p:set>
                                    <p:animEffect transition="in" filter="fade">
                                      <p:cBhvr>
                                        <p:cTn id="32" dur="500"/>
                                        <p:tgtEl>
                                          <p:spTgt spid="54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8"/>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Thuật Ngữ Seo Cơ Bản </a:t>
            </a:r>
            <a:endParaRPr/>
          </a:p>
        </p:txBody>
      </p:sp>
      <p:sp>
        <p:nvSpPr>
          <p:cNvPr id="547" name="Google Shape;547;p58"/>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57</a:t>
            </a:fld>
            <a:endParaRPr sz="1400">
              <a:solidFill>
                <a:schemeClr val="dk2"/>
              </a:solidFill>
              <a:latin typeface="Gill Sans"/>
              <a:ea typeface="Gill Sans"/>
              <a:cs typeface="Gill Sans"/>
              <a:sym typeface="Gill Sans"/>
            </a:endParaRPr>
          </a:p>
        </p:txBody>
      </p:sp>
      <p:sp>
        <p:nvSpPr>
          <p:cNvPr id="548" name="Google Shape;548;p58"/>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2128"/>
              <a:buChar char="🞂"/>
            </a:pPr>
            <a:r>
              <a:rPr lang="en-US"/>
              <a:t>Internal link – Chỉ các liên kết giữa các trang (bài viết) bên trong một website.</a:t>
            </a:r>
            <a:endParaRPr/>
          </a:p>
          <a:p>
            <a:pPr marL="273050" lvl="0" indent="-273050" algn="l" rtl="0">
              <a:spcBef>
                <a:spcPts val="600"/>
              </a:spcBef>
              <a:spcAft>
                <a:spcPts val="0"/>
              </a:spcAft>
              <a:buSzPts val="2128"/>
              <a:buChar char="🞂"/>
            </a:pPr>
            <a:r>
              <a:rPr lang="en-US"/>
              <a:t>External link –External link là những liên kết trỏ ra ngoài không nằm cùng một domain.</a:t>
            </a:r>
            <a:endParaRPr/>
          </a:p>
          <a:p>
            <a:pPr marL="273050" lvl="0" indent="-273050" algn="l" rtl="0">
              <a:spcBef>
                <a:spcPts val="600"/>
              </a:spcBef>
              <a:spcAft>
                <a:spcPts val="0"/>
              </a:spcAft>
              <a:buSzPts val="2128"/>
              <a:buChar char="🞂"/>
            </a:pPr>
            <a:r>
              <a:rPr lang="en-US"/>
              <a:t>Anchor text – phần chữ dùng để gắn liên kết từ trang này tới trang khác.</a:t>
            </a:r>
            <a:endParaRPr/>
          </a:p>
          <a:p>
            <a:pPr marL="273050" lvl="0" indent="-273050" algn="l" rtl="0">
              <a:spcBef>
                <a:spcPts val="600"/>
              </a:spcBef>
              <a:spcAft>
                <a:spcPts val="0"/>
              </a:spcAft>
              <a:buSzPts val="2128"/>
              <a:buChar char="🞂"/>
            </a:pPr>
            <a:r>
              <a:rPr lang="en-US"/>
              <a:t>Alt – thẻ mô tả dự phòng cho ảnh.</a:t>
            </a:r>
            <a:endParaRPr/>
          </a:p>
          <a:p>
            <a:pPr marL="273050" lvl="0" indent="-273050" algn="l" rtl="0">
              <a:spcBef>
                <a:spcPts val="600"/>
              </a:spcBef>
              <a:spcAft>
                <a:spcPts val="0"/>
              </a:spcAft>
              <a:buSzPts val="2128"/>
              <a:buChar char="🞂"/>
            </a:pPr>
            <a:r>
              <a:rPr lang="en-US"/>
              <a:t>Meta Descripton: Thẻ mô tả của website.</a:t>
            </a:r>
            <a:endParaRPr/>
          </a:p>
          <a:p>
            <a:pPr marL="273050" lvl="0" indent="-273050" algn="l" rtl="0">
              <a:spcBef>
                <a:spcPts val="600"/>
              </a:spcBef>
              <a:spcAft>
                <a:spcPts val="0"/>
              </a:spcAft>
              <a:buSzPts val="2128"/>
              <a:buChar char="🞂"/>
            </a:pPr>
            <a:r>
              <a:rPr lang="en-US"/>
              <a:t>Tittle: Thẻ tiêu đề của website.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8">
                                            <p:txEl>
                                              <p:pRg st="0" end="0"/>
                                            </p:txEl>
                                          </p:spTgt>
                                        </p:tgtEl>
                                        <p:attrNameLst>
                                          <p:attrName>style.visibility</p:attrName>
                                        </p:attrNameLst>
                                      </p:cBhvr>
                                      <p:to>
                                        <p:strVal val="visible"/>
                                      </p:to>
                                    </p:set>
                                    <p:animEffect transition="in" filter="fade">
                                      <p:cBhvr>
                                        <p:cTn id="7" dur="500"/>
                                        <p:tgtEl>
                                          <p:spTgt spid="5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8">
                                            <p:txEl>
                                              <p:pRg st="1" end="1"/>
                                            </p:txEl>
                                          </p:spTgt>
                                        </p:tgtEl>
                                        <p:attrNameLst>
                                          <p:attrName>style.visibility</p:attrName>
                                        </p:attrNameLst>
                                      </p:cBhvr>
                                      <p:to>
                                        <p:strVal val="visible"/>
                                      </p:to>
                                    </p:set>
                                    <p:animEffect transition="in" filter="fade">
                                      <p:cBhvr>
                                        <p:cTn id="12" dur="500"/>
                                        <p:tgtEl>
                                          <p:spTgt spid="5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8">
                                            <p:txEl>
                                              <p:pRg st="2" end="2"/>
                                            </p:txEl>
                                          </p:spTgt>
                                        </p:tgtEl>
                                        <p:attrNameLst>
                                          <p:attrName>style.visibility</p:attrName>
                                        </p:attrNameLst>
                                      </p:cBhvr>
                                      <p:to>
                                        <p:strVal val="visible"/>
                                      </p:to>
                                    </p:set>
                                    <p:animEffect transition="in" filter="fade">
                                      <p:cBhvr>
                                        <p:cTn id="17" dur="500"/>
                                        <p:tgtEl>
                                          <p:spTgt spid="5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8">
                                            <p:txEl>
                                              <p:pRg st="3" end="3"/>
                                            </p:txEl>
                                          </p:spTgt>
                                        </p:tgtEl>
                                        <p:attrNameLst>
                                          <p:attrName>style.visibility</p:attrName>
                                        </p:attrNameLst>
                                      </p:cBhvr>
                                      <p:to>
                                        <p:strVal val="visible"/>
                                      </p:to>
                                    </p:set>
                                    <p:animEffect transition="in" filter="fade">
                                      <p:cBhvr>
                                        <p:cTn id="22" dur="500"/>
                                        <p:tgtEl>
                                          <p:spTgt spid="54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8">
                                            <p:txEl>
                                              <p:pRg st="4" end="4"/>
                                            </p:txEl>
                                          </p:spTgt>
                                        </p:tgtEl>
                                        <p:attrNameLst>
                                          <p:attrName>style.visibility</p:attrName>
                                        </p:attrNameLst>
                                      </p:cBhvr>
                                      <p:to>
                                        <p:strVal val="visible"/>
                                      </p:to>
                                    </p:set>
                                    <p:animEffect transition="in" filter="fade">
                                      <p:cBhvr>
                                        <p:cTn id="27" dur="500"/>
                                        <p:tgtEl>
                                          <p:spTgt spid="54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8">
                                            <p:txEl>
                                              <p:pRg st="5" end="5"/>
                                            </p:txEl>
                                          </p:spTgt>
                                        </p:tgtEl>
                                        <p:attrNameLst>
                                          <p:attrName>style.visibility</p:attrName>
                                        </p:attrNameLst>
                                      </p:cBhvr>
                                      <p:to>
                                        <p:strVal val="visible"/>
                                      </p:to>
                                    </p:set>
                                    <p:animEffect transition="in" filter="fade">
                                      <p:cBhvr>
                                        <p:cTn id="32" dur="500"/>
                                        <p:tgtEl>
                                          <p:spTgt spid="54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48">
                                            <p:txEl>
                                              <p:pRg st="6" end="6"/>
                                            </p:txEl>
                                          </p:spTgt>
                                        </p:tgtEl>
                                        <p:attrNameLst>
                                          <p:attrName>style.visibility</p:attrName>
                                        </p:attrNameLst>
                                      </p:cBhvr>
                                      <p:to>
                                        <p:strVal val="visible"/>
                                      </p:to>
                                    </p:set>
                                    <p:animEffect transition="in" filter="fade">
                                      <p:cBhvr>
                                        <p:cTn id="37" dur="500"/>
                                        <p:tgtEl>
                                          <p:spTgt spid="54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48">
                                            <p:txEl>
                                              <p:pRg st="7" end="7"/>
                                            </p:txEl>
                                          </p:spTgt>
                                        </p:tgtEl>
                                        <p:attrNameLst>
                                          <p:attrName>style.visibility</p:attrName>
                                        </p:attrNameLst>
                                      </p:cBhvr>
                                      <p:to>
                                        <p:strVal val="visible"/>
                                      </p:to>
                                    </p:set>
                                    <p:animEffect transition="in" filter="fade">
                                      <p:cBhvr>
                                        <p:cTn id="42" dur="500"/>
                                        <p:tgtEl>
                                          <p:spTgt spid="54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9"/>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Thuật Ngữ Seo Cơ Bản </a:t>
            </a:r>
            <a:endParaRPr/>
          </a:p>
        </p:txBody>
      </p:sp>
      <p:sp>
        <p:nvSpPr>
          <p:cNvPr id="555" name="Google Shape;555;p59"/>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58</a:t>
            </a:fld>
            <a:endParaRPr sz="1400">
              <a:solidFill>
                <a:schemeClr val="dk2"/>
              </a:solidFill>
              <a:latin typeface="Gill Sans"/>
              <a:ea typeface="Gill Sans"/>
              <a:cs typeface="Gill Sans"/>
              <a:sym typeface="Gill Sans"/>
            </a:endParaRPr>
          </a:p>
        </p:txBody>
      </p:sp>
      <p:sp>
        <p:nvSpPr>
          <p:cNvPr id="556" name="Google Shape;556;p59"/>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2128"/>
              <a:buChar char="🞂"/>
            </a:pPr>
            <a:r>
              <a:rPr lang="en-US"/>
              <a:t>404 – mã HTTP từ server cho biết trang nội dung đang được yêu cầu không hề tồn tại.</a:t>
            </a:r>
            <a:endParaRPr/>
          </a:p>
          <a:p>
            <a:pPr marL="273050" lvl="0" indent="-273050" algn="l" rtl="0">
              <a:spcBef>
                <a:spcPts val="600"/>
              </a:spcBef>
              <a:spcAft>
                <a:spcPts val="0"/>
              </a:spcAft>
              <a:buSzPts val="2128"/>
              <a:buChar char="🞂"/>
            </a:pPr>
            <a:r>
              <a:rPr lang="en-US"/>
              <a:t>Rich Snippets – các thông tin bổ sung cho các kết quả trên trang tìm kiếm. Mục đích làm nổi bật</a:t>
            </a:r>
            <a:br>
              <a:rPr lang="en-US"/>
            </a:br>
            <a:r>
              <a:rPr lang="en-US"/>
              <a:t>kết quả tìm kiếm, giúp tăng CTR cho website </a:t>
            </a:r>
            <a:endParaRPr/>
          </a:p>
          <a:p>
            <a:pPr marL="273050" lvl="0" indent="-273050" algn="l" rtl="0">
              <a:spcBef>
                <a:spcPts val="600"/>
              </a:spcBef>
              <a:spcAft>
                <a:spcPts val="0"/>
              </a:spcAft>
              <a:buSzPts val="2128"/>
              <a:buChar char="🞂"/>
            </a:pPr>
            <a:r>
              <a:rPr lang="en-US"/>
              <a:t>Sitemap – Sơ đồ của website giúp cho người dùng + Spider hiểu được cấp trúc của website và dễ</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6">
                                            <p:txEl>
                                              <p:pRg st="0" end="0"/>
                                            </p:txEl>
                                          </p:spTgt>
                                        </p:tgtEl>
                                        <p:attrNameLst>
                                          <p:attrName>style.visibility</p:attrName>
                                        </p:attrNameLst>
                                      </p:cBhvr>
                                      <p:to>
                                        <p:strVal val="visible"/>
                                      </p:to>
                                    </p:set>
                                    <p:animEffect transition="in" filter="fade">
                                      <p:cBhvr>
                                        <p:cTn id="7" dur="500"/>
                                        <p:tgtEl>
                                          <p:spTgt spid="5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6">
                                            <p:txEl>
                                              <p:pRg st="1" end="1"/>
                                            </p:txEl>
                                          </p:spTgt>
                                        </p:tgtEl>
                                        <p:attrNameLst>
                                          <p:attrName>style.visibility</p:attrName>
                                        </p:attrNameLst>
                                      </p:cBhvr>
                                      <p:to>
                                        <p:strVal val="visible"/>
                                      </p:to>
                                    </p:set>
                                    <p:animEffect transition="in" filter="fade">
                                      <p:cBhvr>
                                        <p:cTn id="12" dur="500"/>
                                        <p:tgtEl>
                                          <p:spTgt spid="5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6">
                                            <p:txEl>
                                              <p:pRg st="2" end="2"/>
                                            </p:txEl>
                                          </p:spTgt>
                                        </p:tgtEl>
                                        <p:attrNameLst>
                                          <p:attrName>style.visibility</p:attrName>
                                        </p:attrNameLst>
                                      </p:cBhvr>
                                      <p:to>
                                        <p:strVal val="visible"/>
                                      </p:to>
                                    </p:set>
                                    <p:animEffect transition="in" filter="fade">
                                      <p:cBhvr>
                                        <p:cTn id="17" dur="500"/>
                                        <p:tgtEl>
                                          <p:spTgt spid="5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6">
                                            <p:txEl>
                                              <p:pRg st="3" end="3"/>
                                            </p:txEl>
                                          </p:spTgt>
                                        </p:tgtEl>
                                        <p:attrNameLst>
                                          <p:attrName>style.visibility</p:attrName>
                                        </p:attrNameLst>
                                      </p:cBhvr>
                                      <p:to>
                                        <p:strVal val="visible"/>
                                      </p:to>
                                    </p:set>
                                    <p:animEffect transition="in" filter="fade">
                                      <p:cBhvr>
                                        <p:cTn id="22" dur="500"/>
                                        <p:tgtEl>
                                          <p:spTgt spid="55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56">
                                            <p:txEl>
                                              <p:pRg st="4" end="4"/>
                                            </p:txEl>
                                          </p:spTgt>
                                        </p:tgtEl>
                                        <p:attrNameLst>
                                          <p:attrName>style.visibility</p:attrName>
                                        </p:attrNameLst>
                                      </p:cBhvr>
                                      <p:to>
                                        <p:strVal val="visible"/>
                                      </p:to>
                                    </p:set>
                                    <p:animEffect transition="in" filter="fade">
                                      <p:cBhvr>
                                        <p:cTn id="27" dur="500"/>
                                        <p:tgtEl>
                                          <p:spTgt spid="55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0"/>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Các Thuật Ngữ Seo Cơ Bản </a:t>
            </a:r>
            <a:endParaRPr/>
          </a:p>
        </p:txBody>
      </p:sp>
      <p:sp>
        <p:nvSpPr>
          <p:cNvPr id="563" name="Google Shape;563;p60"/>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59</a:t>
            </a:fld>
            <a:endParaRPr sz="1400">
              <a:solidFill>
                <a:schemeClr val="dk2"/>
              </a:solidFill>
              <a:latin typeface="Gill Sans"/>
              <a:ea typeface="Gill Sans"/>
              <a:cs typeface="Gill Sans"/>
              <a:sym typeface="Gill Sans"/>
            </a:endParaRPr>
          </a:p>
        </p:txBody>
      </p:sp>
      <p:sp>
        <p:nvSpPr>
          <p:cNvPr id="564" name="Google Shape;564;p60"/>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2128"/>
              <a:buChar char="🞂"/>
            </a:pPr>
            <a:r>
              <a:rPr lang="en-US"/>
              <a:t>RSS – hình thức cập nhật tin tức ngay lập tức khi có tin tức mới.</a:t>
            </a:r>
            <a:endParaRPr/>
          </a:p>
          <a:p>
            <a:pPr marL="273050" lvl="0" indent="-273050" algn="l" rtl="0">
              <a:spcBef>
                <a:spcPts val="600"/>
              </a:spcBef>
              <a:spcAft>
                <a:spcPts val="0"/>
              </a:spcAft>
              <a:buSzPts val="2128"/>
              <a:buChar char="🞂"/>
            </a:pPr>
            <a:r>
              <a:rPr lang="en-US"/>
              <a:t>Domain Age – tuổi của một tên miền.Domain</a:t>
            </a:r>
            <a:endParaRPr/>
          </a:p>
          <a:p>
            <a:pPr marL="273050" lvl="0" indent="-273050" algn="l" rtl="0">
              <a:spcBef>
                <a:spcPts val="600"/>
              </a:spcBef>
              <a:spcAft>
                <a:spcPts val="0"/>
              </a:spcAft>
              <a:buSzPts val="2128"/>
              <a:buChar char="🞂"/>
            </a:pPr>
            <a:r>
              <a:rPr lang="en-US"/>
              <a:t>keywords – tên miền chứa chính xác từ khóa cần SEO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4">
                                            <p:txEl>
                                              <p:pRg st="0" end="0"/>
                                            </p:txEl>
                                          </p:spTgt>
                                        </p:tgtEl>
                                        <p:attrNameLst>
                                          <p:attrName>style.visibility</p:attrName>
                                        </p:attrNameLst>
                                      </p:cBhvr>
                                      <p:to>
                                        <p:strVal val="visible"/>
                                      </p:to>
                                    </p:set>
                                    <p:animEffect transition="in" filter="fade">
                                      <p:cBhvr>
                                        <p:cTn id="7" dur="500"/>
                                        <p:tgtEl>
                                          <p:spTgt spid="5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4">
                                            <p:txEl>
                                              <p:pRg st="1" end="1"/>
                                            </p:txEl>
                                          </p:spTgt>
                                        </p:tgtEl>
                                        <p:attrNameLst>
                                          <p:attrName>style.visibility</p:attrName>
                                        </p:attrNameLst>
                                      </p:cBhvr>
                                      <p:to>
                                        <p:strVal val="visible"/>
                                      </p:to>
                                    </p:set>
                                    <p:animEffect transition="in" filter="fade">
                                      <p:cBhvr>
                                        <p:cTn id="12" dur="500"/>
                                        <p:tgtEl>
                                          <p:spTgt spid="5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4">
                                            <p:txEl>
                                              <p:pRg st="2" end="2"/>
                                            </p:txEl>
                                          </p:spTgt>
                                        </p:tgtEl>
                                        <p:attrNameLst>
                                          <p:attrName>style.visibility</p:attrName>
                                        </p:attrNameLst>
                                      </p:cBhvr>
                                      <p:to>
                                        <p:strVal val="visible"/>
                                      </p:to>
                                    </p:set>
                                    <p:animEffect transition="in" filter="fade">
                                      <p:cBhvr>
                                        <p:cTn id="17" dur="500"/>
                                        <p:tgtEl>
                                          <p:spTgt spid="56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4">
                                            <p:txEl>
                                              <p:pRg st="3" end="3"/>
                                            </p:txEl>
                                          </p:spTgt>
                                        </p:tgtEl>
                                        <p:attrNameLst>
                                          <p:attrName>style.visibility</p:attrName>
                                        </p:attrNameLst>
                                      </p:cBhvr>
                                      <p:to>
                                        <p:strVal val="visible"/>
                                      </p:to>
                                    </p:set>
                                    <p:animEffect transition="in" filter="fade">
                                      <p:cBhvr>
                                        <p:cTn id="22" dur="500"/>
                                        <p:tgtEl>
                                          <p:spTgt spid="56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4">
                                            <p:txEl>
                                              <p:pRg st="4" end="4"/>
                                            </p:txEl>
                                          </p:spTgt>
                                        </p:tgtEl>
                                        <p:attrNameLst>
                                          <p:attrName>style.visibility</p:attrName>
                                        </p:attrNameLst>
                                      </p:cBhvr>
                                      <p:to>
                                        <p:strVal val="visible"/>
                                      </p:to>
                                    </p:set>
                                    <p:animEffect transition="in" filter="fade">
                                      <p:cBhvr>
                                        <p:cTn id="27" dur="500"/>
                                        <p:tgtEl>
                                          <p:spTgt spid="56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5"/>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Cơ chế hoạt động của công cụ tìm kiếm Google</a:t>
            </a:r>
            <a:endParaRPr/>
          </a:p>
        </p:txBody>
      </p:sp>
      <p:sp>
        <p:nvSpPr>
          <p:cNvPr id="140" name="Google Shape;140;p5"/>
          <p:cNvSpPr txBox="1">
            <a:spLocks noGrp="1"/>
          </p:cNvSpPr>
          <p:nvPr>
            <p:ph type="body" idx="1"/>
          </p:nvPr>
        </p:nvSpPr>
        <p:spPr>
          <a:xfrm>
            <a:off x="457200" y="1219200"/>
            <a:ext cx="8229600" cy="4937125"/>
          </a:xfrm>
          <a:prstGeom prst="rect">
            <a:avLst/>
          </a:prstGeom>
          <a:noFill/>
          <a:ln>
            <a:noFill/>
          </a:ln>
        </p:spPr>
        <p:txBody>
          <a:bodyPr spcFirstLastPara="1" wrap="square" lIns="91425" tIns="45700" rIns="91425" bIns="45700" anchor="t" anchorCtr="0">
            <a:noAutofit/>
          </a:bodyPr>
          <a:lstStyle/>
          <a:p>
            <a:pPr marL="273050" lvl="0" indent="-273050" algn="just" rtl="0">
              <a:spcBef>
                <a:spcPts val="0"/>
              </a:spcBef>
              <a:spcAft>
                <a:spcPts val="0"/>
              </a:spcAft>
              <a:buSzPts val="2128"/>
              <a:buChar char="🞂"/>
            </a:pPr>
            <a:r>
              <a:rPr lang="en-US">
                <a:latin typeface="Arial"/>
                <a:ea typeface="Arial"/>
                <a:cs typeface="Arial"/>
                <a:sym typeface="Arial"/>
              </a:rPr>
              <a:t>Các công cụ tìm kiếm như Google, Bing,Yahoo,..  Tìm kiếm trang web dựa  cơ bản vào nội dung (văn bản ) trên  Web</a:t>
            </a:r>
            <a:endParaRPr/>
          </a:p>
          <a:p>
            <a:pPr marL="273050" lvl="0" indent="-137922" algn="just" rtl="0">
              <a:spcBef>
                <a:spcPts val="600"/>
              </a:spcBef>
              <a:spcAft>
                <a:spcPts val="0"/>
              </a:spcAft>
              <a:buSzPts val="2128"/>
              <a:buNone/>
            </a:pPr>
            <a:endParaRPr>
              <a:latin typeface="Arial"/>
              <a:ea typeface="Arial"/>
              <a:cs typeface="Arial"/>
              <a:sym typeface="Arial"/>
            </a:endParaRPr>
          </a:p>
          <a:p>
            <a:pPr marL="273050" lvl="0" indent="-273050" algn="just" rtl="0">
              <a:spcBef>
                <a:spcPts val="600"/>
              </a:spcBef>
              <a:spcAft>
                <a:spcPts val="0"/>
              </a:spcAft>
              <a:buSzPts val="2128"/>
              <a:buChar char="🞂"/>
            </a:pPr>
            <a:r>
              <a:rPr lang="en-US">
                <a:latin typeface="Arial"/>
                <a:ea typeface="Arial"/>
                <a:cs typeface="Arial"/>
                <a:sym typeface="Arial"/>
              </a:rPr>
              <a:t>Thông thường các công cụ tìm kiếm có 3 thành phần cơ bản :</a:t>
            </a:r>
            <a:endParaRPr/>
          </a:p>
          <a:p>
            <a:pPr marL="547688" lvl="1" indent="-273049" algn="just" rtl="0">
              <a:spcBef>
                <a:spcPts val="500"/>
              </a:spcBef>
              <a:spcAft>
                <a:spcPts val="0"/>
              </a:spcAft>
              <a:buSzPts val="1824"/>
              <a:buChar char="🞂"/>
            </a:pPr>
            <a:r>
              <a:rPr lang="en-US" b="1"/>
              <a:t>Bộ phận thu thập dữ liệu</a:t>
            </a:r>
            <a:endParaRPr b="1"/>
          </a:p>
          <a:p>
            <a:pPr marL="547688" lvl="1" indent="-273049" algn="just" rtl="0">
              <a:spcBef>
                <a:spcPts val="500"/>
              </a:spcBef>
              <a:spcAft>
                <a:spcPts val="0"/>
              </a:spcAft>
              <a:buSzPts val="1824"/>
              <a:buChar char="🞂"/>
            </a:pPr>
            <a:r>
              <a:rPr lang="en-US" b="1"/>
              <a:t>Bộ phận lập chỉ mục</a:t>
            </a:r>
            <a:endParaRPr b="1"/>
          </a:p>
          <a:p>
            <a:pPr marL="547688" lvl="1" indent="-273049" algn="just" rtl="0">
              <a:spcBef>
                <a:spcPts val="500"/>
              </a:spcBef>
              <a:spcAft>
                <a:spcPts val="0"/>
              </a:spcAft>
              <a:buSzPts val="1824"/>
              <a:buChar char="🞂"/>
            </a:pPr>
            <a:r>
              <a:rPr lang="en-US" b="1"/>
              <a:t>Bộ phận xử lí– tính toán</a:t>
            </a:r>
            <a:endParaRPr b="1"/>
          </a:p>
          <a:p>
            <a:pPr marL="547688" lvl="1" indent="-157225" algn="just" rtl="0">
              <a:spcBef>
                <a:spcPts val="500"/>
              </a:spcBef>
              <a:spcAft>
                <a:spcPts val="0"/>
              </a:spcAft>
              <a:buSzPts val="1824"/>
              <a:buNone/>
            </a:pPr>
            <a:endParaRPr>
              <a:latin typeface="Arial"/>
              <a:ea typeface="Arial"/>
              <a:cs typeface="Arial"/>
              <a:sym typeface="Arial"/>
            </a:endParaRPr>
          </a:p>
        </p:txBody>
      </p:sp>
      <p:sp>
        <p:nvSpPr>
          <p:cNvPr id="141" name="Google Shape;141;p5"/>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6</a:t>
            </a:fld>
            <a:endParaRPr sz="1400">
              <a:solidFill>
                <a:schemeClr val="dk2"/>
              </a:solidFill>
              <a:latin typeface="Gill Sans"/>
              <a:ea typeface="Gill Sans"/>
              <a:cs typeface="Gill Sans"/>
              <a:sym typeface="Gill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Effect transition="in" filter="fade">
                                      <p:cBhvr>
                                        <p:cTn id="7" dur="1000"/>
                                        <p:tgtEl>
                                          <p:spTgt spid="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
                                            <p:txEl>
                                              <p:pRg st="1" end="1"/>
                                            </p:txEl>
                                          </p:spTgt>
                                        </p:tgtEl>
                                        <p:attrNameLst>
                                          <p:attrName>style.visibility</p:attrName>
                                        </p:attrNameLst>
                                      </p:cBhvr>
                                      <p:to>
                                        <p:strVal val="visible"/>
                                      </p:to>
                                    </p:set>
                                    <p:animEffect transition="in" filter="fade">
                                      <p:cBhvr>
                                        <p:cTn id="12" dur="1000"/>
                                        <p:tgtEl>
                                          <p:spTgt spid="1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
                                            <p:txEl>
                                              <p:pRg st="2" end="2"/>
                                            </p:txEl>
                                          </p:spTgt>
                                        </p:tgtEl>
                                        <p:attrNameLst>
                                          <p:attrName>style.visibility</p:attrName>
                                        </p:attrNameLst>
                                      </p:cBhvr>
                                      <p:to>
                                        <p:strVal val="visible"/>
                                      </p:to>
                                    </p:set>
                                    <p:animEffect transition="in" filter="fade">
                                      <p:cBhvr>
                                        <p:cTn id="17" dur="1000"/>
                                        <p:tgtEl>
                                          <p:spTgt spid="1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0">
                                            <p:txEl>
                                              <p:pRg st="3" end="3"/>
                                            </p:txEl>
                                          </p:spTgt>
                                        </p:tgtEl>
                                        <p:attrNameLst>
                                          <p:attrName>style.visibility</p:attrName>
                                        </p:attrNameLst>
                                      </p:cBhvr>
                                      <p:to>
                                        <p:strVal val="visible"/>
                                      </p:to>
                                    </p:set>
                                    <p:animEffect transition="in" filter="fade">
                                      <p:cBhvr>
                                        <p:cTn id="22" dur="1000"/>
                                        <p:tgtEl>
                                          <p:spTgt spid="1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0">
                                            <p:txEl>
                                              <p:pRg st="4" end="4"/>
                                            </p:txEl>
                                          </p:spTgt>
                                        </p:tgtEl>
                                        <p:attrNameLst>
                                          <p:attrName>style.visibility</p:attrName>
                                        </p:attrNameLst>
                                      </p:cBhvr>
                                      <p:to>
                                        <p:strVal val="visible"/>
                                      </p:to>
                                    </p:set>
                                    <p:animEffect transition="in" filter="fade">
                                      <p:cBhvr>
                                        <p:cTn id="27" dur="1000"/>
                                        <p:tgtEl>
                                          <p:spTgt spid="14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0">
                                            <p:txEl>
                                              <p:pRg st="5" end="5"/>
                                            </p:txEl>
                                          </p:spTgt>
                                        </p:tgtEl>
                                        <p:attrNameLst>
                                          <p:attrName>style.visibility</p:attrName>
                                        </p:attrNameLst>
                                      </p:cBhvr>
                                      <p:to>
                                        <p:strVal val="visible"/>
                                      </p:to>
                                    </p:set>
                                    <p:animEffect transition="in" filter="fade">
                                      <p:cBhvr>
                                        <p:cTn id="32" dur="1000"/>
                                        <p:tgtEl>
                                          <p:spTgt spid="14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0">
                                            <p:txEl>
                                              <p:pRg st="6" end="6"/>
                                            </p:txEl>
                                          </p:spTgt>
                                        </p:tgtEl>
                                        <p:attrNameLst>
                                          <p:attrName>style.visibility</p:attrName>
                                        </p:attrNameLst>
                                      </p:cBhvr>
                                      <p:to>
                                        <p:strVal val="visible"/>
                                      </p:to>
                                    </p:set>
                                    <p:animEffect transition="in" filter="fade">
                                      <p:cBhvr>
                                        <p:cTn id="37" dur="1000"/>
                                        <p:tgtEl>
                                          <p:spTgt spid="14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1"/>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Cấu Trúc Website Chuẩn Seo Thân Thiện Với Search Engine </a:t>
            </a:r>
            <a:br>
              <a:rPr lang="en-US">
                <a:solidFill>
                  <a:schemeClr val="lt1"/>
                </a:solidFill>
                <a:latin typeface="Gill Sans"/>
                <a:ea typeface="Gill Sans"/>
                <a:cs typeface="Gill Sans"/>
                <a:sym typeface="Gill Sans"/>
              </a:rPr>
            </a:br>
            <a:endParaRPr/>
          </a:p>
        </p:txBody>
      </p:sp>
      <p:sp>
        <p:nvSpPr>
          <p:cNvPr id="571" name="Google Shape;571;p61"/>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60</a:t>
            </a:fld>
            <a:endParaRPr sz="1400">
              <a:solidFill>
                <a:schemeClr val="dk2"/>
              </a:solidFill>
              <a:latin typeface="Gill Sans"/>
              <a:ea typeface="Gill Sans"/>
              <a:cs typeface="Gill Sans"/>
              <a:sym typeface="Gill Sans"/>
            </a:endParaRPr>
          </a:p>
        </p:txBody>
      </p:sp>
      <p:sp>
        <p:nvSpPr>
          <p:cNvPr id="572" name="Google Shape;572;p61"/>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2128"/>
              <a:buChar char="🞂"/>
            </a:pPr>
            <a:r>
              <a:rPr lang="en-US"/>
              <a:t>Sử dụng chuẩn W3C khi thiết kế trang web: W3C trong thiết kế website là một hệ thống các tiêuchí đánh giá website dựa trên các chuẩn mực liên quan đến HTML, XHTML, SMIL, MathML, CSS</a:t>
            </a:r>
            <a:endParaRPr/>
          </a:p>
          <a:p>
            <a:pPr marL="273050" lvl="0" indent="-273050" algn="l" rtl="0">
              <a:spcBef>
                <a:spcPts val="600"/>
              </a:spcBef>
              <a:spcAft>
                <a:spcPts val="0"/>
              </a:spcAft>
              <a:buSzPts val="2128"/>
              <a:buChar char="🞂"/>
            </a:pPr>
            <a:r>
              <a:rPr lang="en-US"/>
              <a:t>Việc ứng dụng các tiêu chuẩn W3C đem lại cho bạn các lợi ích sau khi thiết kế website.</a:t>
            </a:r>
            <a:endParaRPr/>
          </a:p>
          <a:p>
            <a:pPr marL="273050" lvl="0" indent="-273050" algn="l" rtl="0">
              <a:spcBef>
                <a:spcPts val="600"/>
              </a:spcBef>
              <a:spcAft>
                <a:spcPts val="0"/>
              </a:spcAft>
              <a:buSzPts val="2128"/>
              <a:buChar char="🞂"/>
            </a:pPr>
            <a:r>
              <a:rPr lang="en-US"/>
              <a:t> Website của bạn sẽ thân thiện hơn với các Search Engine đặc biệt là google spider.</a:t>
            </a:r>
            <a:endParaRPr/>
          </a:p>
          <a:p>
            <a:pPr marL="273050" lvl="0" indent="-273050" algn="l" rtl="0">
              <a:spcBef>
                <a:spcPts val="600"/>
              </a:spcBef>
              <a:spcAft>
                <a:spcPts val="0"/>
              </a:spcAft>
              <a:buSzPts val="2128"/>
              <a:buChar char="🞂"/>
            </a:pPr>
            <a:r>
              <a:rPr lang="en-US"/>
              <a:t>Website của bạn được hỗ trợ tốt trên nhiều trình duyệt, bạn không mất nhiều thời gian để chỉnh sửavà tối ưu hóa cho từng trình duyệt.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2">
                                            <p:txEl>
                                              <p:pRg st="0" end="0"/>
                                            </p:txEl>
                                          </p:spTgt>
                                        </p:tgtEl>
                                        <p:attrNameLst>
                                          <p:attrName>style.visibility</p:attrName>
                                        </p:attrNameLst>
                                      </p:cBhvr>
                                      <p:to>
                                        <p:strVal val="visible"/>
                                      </p:to>
                                    </p:set>
                                    <p:animEffect transition="in" filter="fade">
                                      <p:cBhvr>
                                        <p:cTn id="7" dur="500"/>
                                        <p:tgtEl>
                                          <p:spTgt spid="5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2">
                                            <p:txEl>
                                              <p:pRg st="1" end="1"/>
                                            </p:txEl>
                                          </p:spTgt>
                                        </p:tgtEl>
                                        <p:attrNameLst>
                                          <p:attrName>style.visibility</p:attrName>
                                        </p:attrNameLst>
                                      </p:cBhvr>
                                      <p:to>
                                        <p:strVal val="visible"/>
                                      </p:to>
                                    </p:set>
                                    <p:animEffect transition="in" filter="fade">
                                      <p:cBhvr>
                                        <p:cTn id="12" dur="500"/>
                                        <p:tgtEl>
                                          <p:spTgt spid="5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2">
                                            <p:txEl>
                                              <p:pRg st="2" end="2"/>
                                            </p:txEl>
                                          </p:spTgt>
                                        </p:tgtEl>
                                        <p:attrNameLst>
                                          <p:attrName>style.visibility</p:attrName>
                                        </p:attrNameLst>
                                      </p:cBhvr>
                                      <p:to>
                                        <p:strVal val="visible"/>
                                      </p:to>
                                    </p:set>
                                    <p:animEffect transition="in" filter="fade">
                                      <p:cBhvr>
                                        <p:cTn id="17" dur="500"/>
                                        <p:tgtEl>
                                          <p:spTgt spid="5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2">
                                            <p:txEl>
                                              <p:pRg st="3" end="3"/>
                                            </p:txEl>
                                          </p:spTgt>
                                        </p:tgtEl>
                                        <p:attrNameLst>
                                          <p:attrName>style.visibility</p:attrName>
                                        </p:attrNameLst>
                                      </p:cBhvr>
                                      <p:to>
                                        <p:strVal val="visible"/>
                                      </p:to>
                                    </p:set>
                                    <p:animEffect transition="in" filter="fade">
                                      <p:cBhvr>
                                        <p:cTn id="22" dur="500"/>
                                        <p:tgtEl>
                                          <p:spTgt spid="57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72">
                                            <p:txEl>
                                              <p:pRg st="4" end="4"/>
                                            </p:txEl>
                                          </p:spTgt>
                                        </p:tgtEl>
                                        <p:attrNameLst>
                                          <p:attrName>style.visibility</p:attrName>
                                        </p:attrNameLst>
                                      </p:cBhvr>
                                      <p:to>
                                        <p:strVal val="visible"/>
                                      </p:to>
                                    </p:set>
                                    <p:animEffect transition="in" filter="fade">
                                      <p:cBhvr>
                                        <p:cTn id="27" dur="500"/>
                                        <p:tgtEl>
                                          <p:spTgt spid="57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2">
                                            <p:txEl>
                                              <p:pRg st="5" end="5"/>
                                            </p:txEl>
                                          </p:spTgt>
                                        </p:tgtEl>
                                        <p:attrNameLst>
                                          <p:attrName>style.visibility</p:attrName>
                                        </p:attrNameLst>
                                      </p:cBhvr>
                                      <p:to>
                                        <p:strVal val="visible"/>
                                      </p:to>
                                    </p:set>
                                    <p:animEffect transition="in" filter="fade">
                                      <p:cBhvr>
                                        <p:cTn id="32" dur="500"/>
                                        <p:tgtEl>
                                          <p:spTgt spid="57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62"/>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Cấu Trúc Website Chuẩn Seo Thân Thiện Với Search Engine </a:t>
            </a:r>
            <a:br>
              <a:rPr lang="en-US">
                <a:solidFill>
                  <a:schemeClr val="lt1"/>
                </a:solidFill>
                <a:latin typeface="Gill Sans"/>
                <a:ea typeface="Gill Sans"/>
                <a:cs typeface="Gill Sans"/>
                <a:sym typeface="Gill Sans"/>
              </a:rPr>
            </a:br>
            <a:endParaRPr/>
          </a:p>
        </p:txBody>
      </p:sp>
      <p:sp>
        <p:nvSpPr>
          <p:cNvPr id="579" name="Google Shape;579;p6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61</a:t>
            </a:fld>
            <a:endParaRPr sz="1400">
              <a:solidFill>
                <a:schemeClr val="dk2"/>
              </a:solidFill>
              <a:latin typeface="Gill Sans"/>
              <a:ea typeface="Gill Sans"/>
              <a:cs typeface="Gill Sans"/>
              <a:sym typeface="Gill Sans"/>
            </a:endParaRPr>
          </a:p>
        </p:txBody>
      </p:sp>
      <p:sp>
        <p:nvSpPr>
          <p:cNvPr id="580" name="Google Shape;580;p62"/>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2128"/>
              <a:buChar char="🞂"/>
            </a:pPr>
            <a:r>
              <a:rPr lang="en-US"/>
              <a:t>Sử dụng các thẻ Heading: Các thẻ này được sử dụng cho phần tiêu đề chính hoặc tiêu đề phụ nhằm nổi bật vấn đề mà bạn cần lưu ý đến người đọc và SE. Code: &lt;h1&gt;data&lt;/h1&gt;</a:t>
            </a:r>
            <a:endParaRPr/>
          </a:p>
          <a:p>
            <a:pPr marL="273050" lvl="0" indent="-273050" algn="l" rtl="0">
              <a:spcBef>
                <a:spcPts val="600"/>
              </a:spcBef>
              <a:spcAft>
                <a:spcPts val="0"/>
              </a:spcAft>
              <a:buSzPts val="2128"/>
              <a:buChar char="🞂"/>
            </a:pPr>
            <a:r>
              <a:rPr lang="en-US"/>
              <a:t>Tạo sitemap chứa liên kết đến các trang nội dung trên website. Nó cho phép người dùng có thể dễ dàng tìm kiếm và truy cập đến nội dung mà họ cần.</a:t>
            </a:r>
            <a:endParaRPr/>
          </a:p>
          <a:p>
            <a:pPr marL="273050" lvl="0" indent="-273050" algn="l" rtl="0">
              <a:spcBef>
                <a:spcPts val="600"/>
              </a:spcBef>
              <a:spcAft>
                <a:spcPts val="0"/>
              </a:spcAft>
              <a:buSzPts val="2128"/>
              <a:buChar char="🞂"/>
            </a:pPr>
            <a:r>
              <a:rPr lang="en-US"/>
              <a:t>Tạo các chỉ mục hướng dẫn (breadcumb): Mục đích cho phép người dùng dễ dàng quay lại các chỉ mục một cách dễ dàng.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0">
                                            <p:txEl>
                                              <p:pRg st="0" end="0"/>
                                            </p:txEl>
                                          </p:spTgt>
                                        </p:tgtEl>
                                        <p:attrNameLst>
                                          <p:attrName>style.visibility</p:attrName>
                                        </p:attrNameLst>
                                      </p:cBhvr>
                                      <p:to>
                                        <p:strVal val="visible"/>
                                      </p:to>
                                    </p:set>
                                    <p:animEffect transition="in" filter="fade">
                                      <p:cBhvr>
                                        <p:cTn id="7" dur="500"/>
                                        <p:tgtEl>
                                          <p:spTgt spid="5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0">
                                            <p:txEl>
                                              <p:pRg st="1" end="1"/>
                                            </p:txEl>
                                          </p:spTgt>
                                        </p:tgtEl>
                                        <p:attrNameLst>
                                          <p:attrName>style.visibility</p:attrName>
                                        </p:attrNameLst>
                                      </p:cBhvr>
                                      <p:to>
                                        <p:strVal val="visible"/>
                                      </p:to>
                                    </p:set>
                                    <p:animEffect transition="in" filter="fade">
                                      <p:cBhvr>
                                        <p:cTn id="12" dur="500"/>
                                        <p:tgtEl>
                                          <p:spTgt spid="5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0">
                                            <p:txEl>
                                              <p:pRg st="2" end="2"/>
                                            </p:txEl>
                                          </p:spTgt>
                                        </p:tgtEl>
                                        <p:attrNameLst>
                                          <p:attrName>style.visibility</p:attrName>
                                        </p:attrNameLst>
                                      </p:cBhvr>
                                      <p:to>
                                        <p:strVal val="visible"/>
                                      </p:to>
                                    </p:set>
                                    <p:animEffect transition="in" filter="fade">
                                      <p:cBhvr>
                                        <p:cTn id="17" dur="500"/>
                                        <p:tgtEl>
                                          <p:spTgt spid="5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0">
                                            <p:txEl>
                                              <p:pRg st="3" end="3"/>
                                            </p:txEl>
                                          </p:spTgt>
                                        </p:tgtEl>
                                        <p:attrNameLst>
                                          <p:attrName>style.visibility</p:attrName>
                                        </p:attrNameLst>
                                      </p:cBhvr>
                                      <p:to>
                                        <p:strVal val="visible"/>
                                      </p:to>
                                    </p:set>
                                    <p:animEffect transition="in" filter="fade">
                                      <p:cBhvr>
                                        <p:cTn id="22" dur="500"/>
                                        <p:tgtEl>
                                          <p:spTgt spid="58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0">
                                            <p:txEl>
                                              <p:pRg st="4" end="4"/>
                                            </p:txEl>
                                          </p:spTgt>
                                        </p:tgtEl>
                                        <p:attrNameLst>
                                          <p:attrName>style.visibility</p:attrName>
                                        </p:attrNameLst>
                                      </p:cBhvr>
                                      <p:to>
                                        <p:strVal val="visible"/>
                                      </p:to>
                                    </p:set>
                                    <p:animEffect transition="in" filter="fade">
                                      <p:cBhvr>
                                        <p:cTn id="27" dur="500"/>
                                        <p:tgtEl>
                                          <p:spTgt spid="5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63"/>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Cấu Trúc Website Chuẩn Seo Thân Thiện Với Search Engine </a:t>
            </a:r>
            <a:br>
              <a:rPr lang="en-US">
                <a:solidFill>
                  <a:schemeClr val="lt1"/>
                </a:solidFill>
                <a:latin typeface="Gill Sans"/>
                <a:ea typeface="Gill Sans"/>
                <a:cs typeface="Gill Sans"/>
                <a:sym typeface="Gill Sans"/>
              </a:rPr>
            </a:br>
            <a:endParaRPr/>
          </a:p>
        </p:txBody>
      </p:sp>
      <p:sp>
        <p:nvSpPr>
          <p:cNvPr id="587" name="Google Shape;587;p63"/>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62</a:t>
            </a:fld>
            <a:endParaRPr sz="1400">
              <a:solidFill>
                <a:schemeClr val="dk2"/>
              </a:solidFill>
              <a:latin typeface="Gill Sans"/>
              <a:ea typeface="Gill Sans"/>
              <a:cs typeface="Gill Sans"/>
              <a:sym typeface="Gill Sans"/>
            </a:endParaRPr>
          </a:p>
        </p:txBody>
      </p:sp>
      <p:sp>
        <p:nvSpPr>
          <p:cNvPr id="588" name="Google Shape;588;p63"/>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2128"/>
              <a:buChar char="🞂"/>
            </a:pPr>
            <a:r>
              <a:rPr lang="en-US"/>
              <a:t>Sử dụng Breadcrumb: Breadcrumb là tập hợp các đường link phân cấp giúp người dùng có thể biếtđược mình đang ở trang nào và từ đó có thể di chuyển thuận lợi từ trang này trang khác trong</a:t>
            </a:r>
            <a:br>
              <a:rPr lang="en-US"/>
            </a:br>
            <a:r>
              <a:rPr lang="en-US"/>
              <a:t>website. </a:t>
            </a:r>
            <a:endParaRPr/>
          </a:p>
          <a:p>
            <a:pPr marL="0" lvl="0" indent="0" algn="l" rtl="0">
              <a:spcBef>
                <a:spcPts val="600"/>
              </a:spcBef>
              <a:spcAft>
                <a:spcPts val="0"/>
              </a:spcAft>
              <a:buSzPts val="2128"/>
              <a:buNone/>
            </a:pP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pic>
        <p:nvPicPr>
          <p:cNvPr id="589" name="Google Shape;589;p63"/>
          <p:cNvPicPr preferRelativeResize="0"/>
          <p:nvPr/>
        </p:nvPicPr>
        <p:blipFill rotWithShape="1">
          <a:blip r:embed="rId3">
            <a:alphaModFix/>
          </a:blip>
          <a:srcRect/>
          <a:stretch/>
        </p:blipFill>
        <p:spPr>
          <a:xfrm>
            <a:off x="2438400" y="3263811"/>
            <a:ext cx="4846674" cy="309379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8">
                                            <p:txEl>
                                              <p:pRg st="0" end="0"/>
                                            </p:txEl>
                                          </p:spTgt>
                                        </p:tgtEl>
                                        <p:attrNameLst>
                                          <p:attrName>style.visibility</p:attrName>
                                        </p:attrNameLst>
                                      </p:cBhvr>
                                      <p:to>
                                        <p:strVal val="visible"/>
                                      </p:to>
                                    </p:set>
                                    <p:animEffect transition="in" filter="fade">
                                      <p:cBhvr>
                                        <p:cTn id="7" dur="500"/>
                                        <p:tgtEl>
                                          <p:spTgt spid="5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8">
                                            <p:txEl>
                                              <p:pRg st="1" end="1"/>
                                            </p:txEl>
                                          </p:spTgt>
                                        </p:tgtEl>
                                        <p:attrNameLst>
                                          <p:attrName>style.visibility</p:attrName>
                                        </p:attrNameLst>
                                      </p:cBhvr>
                                      <p:to>
                                        <p:strVal val="visible"/>
                                      </p:to>
                                    </p:set>
                                    <p:animEffect transition="in" filter="fade">
                                      <p:cBhvr>
                                        <p:cTn id="12" dur="500"/>
                                        <p:tgtEl>
                                          <p:spTgt spid="5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8">
                                            <p:txEl>
                                              <p:pRg st="2" end="2"/>
                                            </p:txEl>
                                          </p:spTgt>
                                        </p:tgtEl>
                                        <p:attrNameLst>
                                          <p:attrName>style.visibility</p:attrName>
                                        </p:attrNameLst>
                                      </p:cBhvr>
                                      <p:to>
                                        <p:strVal val="visible"/>
                                      </p:to>
                                    </p:set>
                                    <p:animEffect transition="in" filter="fade">
                                      <p:cBhvr>
                                        <p:cTn id="17" dur="500"/>
                                        <p:tgtEl>
                                          <p:spTgt spid="5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8">
                                            <p:txEl>
                                              <p:pRg st="3" end="3"/>
                                            </p:txEl>
                                          </p:spTgt>
                                        </p:tgtEl>
                                        <p:attrNameLst>
                                          <p:attrName>style.visibility</p:attrName>
                                        </p:attrNameLst>
                                      </p:cBhvr>
                                      <p:to>
                                        <p:strVal val="visible"/>
                                      </p:to>
                                    </p:set>
                                    <p:animEffect transition="in" filter="fade">
                                      <p:cBhvr>
                                        <p:cTn id="22" dur="500"/>
                                        <p:tgtEl>
                                          <p:spTgt spid="58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9"/>
                                        </p:tgtEl>
                                        <p:attrNameLst>
                                          <p:attrName>style.visibility</p:attrName>
                                        </p:attrNameLst>
                                      </p:cBhvr>
                                      <p:to>
                                        <p:strVal val="visible"/>
                                      </p:to>
                                    </p:set>
                                    <p:animEffect transition="in" filter="fade">
                                      <p:cBhvr>
                                        <p:cTn id="27" dur="500"/>
                                        <p:tgtEl>
                                          <p:spTgt spid="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4"/>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Cấu Trúc Website Chuẩn Seo Thân Thiện Với Search Engine </a:t>
            </a:r>
            <a:br>
              <a:rPr lang="en-US">
                <a:solidFill>
                  <a:schemeClr val="lt1"/>
                </a:solidFill>
                <a:latin typeface="Gill Sans"/>
                <a:ea typeface="Gill Sans"/>
                <a:cs typeface="Gill Sans"/>
                <a:sym typeface="Gill Sans"/>
              </a:rPr>
            </a:br>
            <a:endParaRPr/>
          </a:p>
        </p:txBody>
      </p:sp>
      <p:sp>
        <p:nvSpPr>
          <p:cNvPr id="596" name="Google Shape;596;p64"/>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63</a:t>
            </a:fld>
            <a:endParaRPr sz="1400">
              <a:solidFill>
                <a:schemeClr val="dk2"/>
              </a:solidFill>
              <a:latin typeface="Gill Sans"/>
              <a:ea typeface="Gill Sans"/>
              <a:cs typeface="Gill Sans"/>
              <a:sym typeface="Gill Sans"/>
            </a:endParaRPr>
          </a:p>
        </p:txBody>
      </p:sp>
      <p:sp>
        <p:nvSpPr>
          <p:cNvPr id="597" name="Google Shape;597;p64"/>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2128"/>
              <a:buChar char="🞂"/>
            </a:pPr>
            <a:r>
              <a:rPr lang="en-US"/>
              <a:t>Dùng định dạng chữ cho phần liên kết header và footer thay vì dùng hình ảnh.</a:t>
            </a:r>
            <a:endParaRPr/>
          </a:p>
          <a:p>
            <a:pPr marL="273050" lvl="0" indent="-273050" algn="l" rtl="0">
              <a:spcBef>
                <a:spcPts val="600"/>
              </a:spcBef>
              <a:spcAft>
                <a:spcPts val="0"/>
              </a:spcAft>
              <a:buSzPts val="2128"/>
              <a:buChar char="🞂"/>
            </a:pPr>
            <a:r>
              <a:rPr lang="en-US"/>
              <a:t>Hạn chế việc sử dụng table trong html. Đặc biệt là các table lồng table.</a:t>
            </a:r>
            <a:endParaRPr/>
          </a:p>
          <a:p>
            <a:pPr marL="273050" lvl="0" indent="-273050" algn="l" rtl="0">
              <a:spcBef>
                <a:spcPts val="600"/>
              </a:spcBef>
              <a:spcAft>
                <a:spcPts val="0"/>
              </a:spcAft>
              <a:buSzPts val="2128"/>
              <a:buChar char="🞂"/>
            </a:pPr>
            <a:r>
              <a:rPr lang="en-US"/>
              <a:t>Tạo RSS feed cho nội dung website</a:t>
            </a:r>
            <a:endParaRPr/>
          </a:p>
          <a:p>
            <a:pPr marL="273050" lvl="0" indent="-273050" algn="l" rtl="0">
              <a:spcBef>
                <a:spcPts val="600"/>
              </a:spcBef>
              <a:spcAft>
                <a:spcPts val="0"/>
              </a:spcAft>
              <a:buSzPts val="2128"/>
              <a:buChar char="🞂"/>
            </a:pPr>
            <a:r>
              <a:rPr lang="en-US"/>
              <a:t>.Tạo trang 404 cho các liên kết không tìm thấy.</a:t>
            </a:r>
            <a:br>
              <a:rPr lang="en-US"/>
            </a:br>
            <a:r>
              <a:rPr lang="en-US"/>
              <a:t>Cho phép thay đổi thẻ meta và title ứng với mỗi bài post </a:t>
            </a:r>
            <a:br>
              <a:rPr lang="en-US"/>
            </a:b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7">
                                            <p:txEl>
                                              <p:pRg st="0" end="0"/>
                                            </p:txEl>
                                          </p:spTgt>
                                        </p:tgtEl>
                                        <p:attrNameLst>
                                          <p:attrName>style.visibility</p:attrName>
                                        </p:attrNameLst>
                                      </p:cBhvr>
                                      <p:to>
                                        <p:strVal val="visible"/>
                                      </p:to>
                                    </p:set>
                                    <p:animEffect transition="in" filter="fade">
                                      <p:cBhvr>
                                        <p:cTn id="7" dur="500"/>
                                        <p:tgtEl>
                                          <p:spTgt spid="5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7">
                                            <p:txEl>
                                              <p:pRg st="1" end="1"/>
                                            </p:txEl>
                                          </p:spTgt>
                                        </p:tgtEl>
                                        <p:attrNameLst>
                                          <p:attrName>style.visibility</p:attrName>
                                        </p:attrNameLst>
                                      </p:cBhvr>
                                      <p:to>
                                        <p:strVal val="visible"/>
                                      </p:to>
                                    </p:set>
                                    <p:animEffect transition="in" filter="fade">
                                      <p:cBhvr>
                                        <p:cTn id="12" dur="500"/>
                                        <p:tgtEl>
                                          <p:spTgt spid="5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7">
                                            <p:txEl>
                                              <p:pRg st="2" end="2"/>
                                            </p:txEl>
                                          </p:spTgt>
                                        </p:tgtEl>
                                        <p:attrNameLst>
                                          <p:attrName>style.visibility</p:attrName>
                                        </p:attrNameLst>
                                      </p:cBhvr>
                                      <p:to>
                                        <p:strVal val="visible"/>
                                      </p:to>
                                    </p:set>
                                    <p:animEffect transition="in" filter="fade">
                                      <p:cBhvr>
                                        <p:cTn id="17" dur="500"/>
                                        <p:tgtEl>
                                          <p:spTgt spid="5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7">
                                            <p:txEl>
                                              <p:pRg st="3" end="3"/>
                                            </p:txEl>
                                          </p:spTgt>
                                        </p:tgtEl>
                                        <p:attrNameLst>
                                          <p:attrName>style.visibility</p:attrName>
                                        </p:attrNameLst>
                                      </p:cBhvr>
                                      <p:to>
                                        <p:strVal val="visible"/>
                                      </p:to>
                                    </p:set>
                                    <p:animEffect transition="in" filter="fade">
                                      <p:cBhvr>
                                        <p:cTn id="22" dur="500"/>
                                        <p:tgtEl>
                                          <p:spTgt spid="5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7">
                                            <p:txEl>
                                              <p:pRg st="4" end="4"/>
                                            </p:txEl>
                                          </p:spTgt>
                                        </p:tgtEl>
                                        <p:attrNameLst>
                                          <p:attrName>style.visibility</p:attrName>
                                        </p:attrNameLst>
                                      </p:cBhvr>
                                      <p:to>
                                        <p:strVal val="visible"/>
                                      </p:to>
                                    </p:set>
                                    <p:animEffect transition="in" filter="fade">
                                      <p:cBhvr>
                                        <p:cTn id="27" dur="500"/>
                                        <p:tgtEl>
                                          <p:spTgt spid="59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97">
                                            <p:txEl>
                                              <p:pRg st="5" end="5"/>
                                            </p:txEl>
                                          </p:spTgt>
                                        </p:tgtEl>
                                        <p:attrNameLst>
                                          <p:attrName>style.visibility</p:attrName>
                                        </p:attrNameLst>
                                      </p:cBhvr>
                                      <p:to>
                                        <p:strVal val="visible"/>
                                      </p:to>
                                    </p:set>
                                    <p:animEffect transition="in" filter="fade">
                                      <p:cBhvr>
                                        <p:cTn id="32" dur="500"/>
                                        <p:tgtEl>
                                          <p:spTgt spid="59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5"/>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Cấu Trúc Website Chuẩn Seo Thân Thiện Với Search Engine </a:t>
            </a:r>
            <a:br>
              <a:rPr lang="en-US">
                <a:solidFill>
                  <a:schemeClr val="lt1"/>
                </a:solidFill>
                <a:latin typeface="Gill Sans"/>
                <a:ea typeface="Gill Sans"/>
                <a:cs typeface="Gill Sans"/>
                <a:sym typeface="Gill Sans"/>
              </a:rPr>
            </a:br>
            <a:endParaRPr/>
          </a:p>
        </p:txBody>
      </p:sp>
      <p:sp>
        <p:nvSpPr>
          <p:cNvPr id="604" name="Google Shape;604;p65"/>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64</a:t>
            </a:fld>
            <a:endParaRPr sz="1400">
              <a:solidFill>
                <a:schemeClr val="dk2"/>
              </a:solidFill>
              <a:latin typeface="Gill Sans"/>
              <a:ea typeface="Gill Sans"/>
              <a:cs typeface="Gill Sans"/>
              <a:sym typeface="Gill Sans"/>
            </a:endParaRPr>
          </a:p>
        </p:txBody>
      </p:sp>
      <p:sp>
        <p:nvSpPr>
          <p:cNvPr id="605" name="Google Shape;605;p65"/>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2128"/>
              <a:buChar char="🞂"/>
            </a:pPr>
            <a:r>
              <a:rPr lang="en-US"/>
              <a:t>Sử dụng cấu trúc url thân thiện đối với các liên kết và phân tách mỗi từ bằng dấu trừ "–" hoặc gạchdưới "_“</a:t>
            </a:r>
            <a:endParaRPr/>
          </a:p>
          <a:p>
            <a:pPr marL="273050" lvl="0" indent="-273050" algn="l" rtl="0">
              <a:spcBef>
                <a:spcPts val="600"/>
              </a:spcBef>
              <a:spcAft>
                <a:spcPts val="0"/>
              </a:spcAft>
              <a:buSzPts val="2128"/>
              <a:buChar char="🞂"/>
            </a:pPr>
            <a:r>
              <a:rPr lang="en-US"/>
              <a:t>Chọn tên miền có tính liên quan cao đến nội dung website. Có thể chứa một vài từ khóa chính củawebsite</a:t>
            </a:r>
            <a:endParaRPr/>
          </a:p>
          <a:p>
            <a:pPr marL="273050" lvl="0" indent="-273050" algn="l" rtl="0">
              <a:spcBef>
                <a:spcPts val="600"/>
              </a:spcBef>
              <a:spcAft>
                <a:spcPts val="0"/>
              </a:spcAft>
              <a:buSzPts val="2128"/>
              <a:buChar char="🞂"/>
            </a:pPr>
            <a:r>
              <a:rPr lang="en-US"/>
              <a:t>.Thường xuyên cập nhật nội dung cho website </a:t>
            </a:r>
            <a:br>
              <a:rPr lang="en-US"/>
            </a:br>
            <a:r>
              <a:rPr lang="en-US"/>
              <a:t/>
            </a:r>
            <a:br>
              <a:rPr lang="en-US"/>
            </a:b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5">
                                            <p:txEl>
                                              <p:pRg st="0" end="0"/>
                                            </p:txEl>
                                          </p:spTgt>
                                        </p:tgtEl>
                                        <p:attrNameLst>
                                          <p:attrName>style.visibility</p:attrName>
                                        </p:attrNameLst>
                                      </p:cBhvr>
                                      <p:to>
                                        <p:strVal val="visible"/>
                                      </p:to>
                                    </p:set>
                                    <p:animEffect transition="in" filter="fade">
                                      <p:cBhvr>
                                        <p:cTn id="7" dur="500"/>
                                        <p:tgtEl>
                                          <p:spTgt spid="6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5">
                                            <p:txEl>
                                              <p:pRg st="1" end="1"/>
                                            </p:txEl>
                                          </p:spTgt>
                                        </p:tgtEl>
                                        <p:attrNameLst>
                                          <p:attrName>style.visibility</p:attrName>
                                        </p:attrNameLst>
                                      </p:cBhvr>
                                      <p:to>
                                        <p:strVal val="visible"/>
                                      </p:to>
                                    </p:set>
                                    <p:animEffect transition="in" filter="fade">
                                      <p:cBhvr>
                                        <p:cTn id="12" dur="500"/>
                                        <p:tgtEl>
                                          <p:spTgt spid="6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5">
                                            <p:txEl>
                                              <p:pRg st="2" end="2"/>
                                            </p:txEl>
                                          </p:spTgt>
                                        </p:tgtEl>
                                        <p:attrNameLst>
                                          <p:attrName>style.visibility</p:attrName>
                                        </p:attrNameLst>
                                      </p:cBhvr>
                                      <p:to>
                                        <p:strVal val="visible"/>
                                      </p:to>
                                    </p:set>
                                    <p:animEffect transition="in" filter="fade">
                                      <p:cBhvr>
                                        <p:cTn id="17" dur="500"/>
                                        <p:tgtEl>
                                          <p:spTgt spid="60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5">
                                            <p:txEl>
                                              <p:pRg st="3" end="3"/>
                                            </p:txEl>
                                          </p:spTgt>
                                        </p:tgtEl>
                                        <p:attrNameLst>
                                          <p:attrName>style.visibility</p:attrName>
                                        </p:attrNameLst>
                                      </p:cBhvr>
                                      <p:to>
                                        <p:strVal val="visible"/>
                                      </p:to>
                                    </p:set>
                                    <p:animEffect transition="in" filter="fade">
                                      <p:cBhvr>
                                        <p:cTn id="22" dur="500"/>
                                        <p:tgtEl>
                                          <p:spTgt spid="60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5">
                                            <p:txEl>
                                              <p:pRg st="4" end="4"/>
                                            </p:txEl>
                                          </p:spTgt>
                                        </p:tgtEl>
                                        <p:attrNameLst>
                                          <p:attrName>style.visibility</p:attrName>
                                        </p:attrNameLst>
                                      </p:cBhvr>
                                      <p:to>
                                        <p:strVal val="visible"/>
                                      </p:to>
                                    </p:set>
                                    <p:animEffect transition="in" filter="fade">
                                      <p:cBhvr>
                                        <p:cTn id="27" dur="500"/>
                                        <p:tgtEl>
                                          <p:spTgt spid="60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6"/>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Cấu Trúc Website Chuẩn Seo Thân Thiện Với Search Engine </a:t>
            </a:r>
            <a:br>
              <a:rPr lang="en-US">
                <a:solidFill>
                  <a:schemeClr val="lt1"/>
                </a:solidFill>
                <a:latin typeface="Gill Sans"/>
                <a:ea typeface="Gill Sans"/>
                <a:cs typeface="Gill Sans"/>
                <a:sym typeface="Gill Sans"/>
              </a:rPr>
            </a:br>
            <a:endParaRPr/>
          </a:p>
        </p:txBody>
      </p:sp>
      <p:sp>
        <p:nvSpPr>
          <p:cNvPr id="612" name="Google Shape;612;p66"/>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65</a:t>
            </a:fld>
            <a:endParaRPr sz="1400">
              <a:solidFill>
                <a:schemeClr val="dk2"/>
              </a:solidFill>
              <a:latin typeface="Gill Sans"/>
              <a:ea typeface="Gill Sans"/>
              <a:cs typeface="Gill Sans"/>
              <a:sym typeface="Gill Sans"/>
            </a:endParaRPr>
          </a:p>
        </p:txBody>
      </p:sp>
      <p:sp>
        <p:nvSpPr>
          <p:cNvPr id="613" name="Google Shape;613;p66"/>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2128"/>
              <a:buChar char="🞂"/>
            </a:pPr>
            <a:r>
              <a:rPr lang="en-US"/>
              <a:t>Không Spam từ khóa.</a:t>
            </a:r>
            <a:endParaRPr/>
          </a:p>
          <a:p>
            <a:pPr marL="273050" lvl="0" indent="-273050" algn="l" rtl="0">
              <a:spcBef>
                <a:spcPts val="600"/>
              </a:spcBef>
              <a:spcAft>
                <a:spcPts val="0"/>
              </a:spcAft>
              <a:buSzPts val="2128"/>
              <a:buChar char="🞂"/>
            </a:pPr>
            <a:r>
              <a:rPr lang="en-US"/>
              <a:t>Hạn chế việc dùng flash hoặc tốt hơn là không dùng flash vì SE không thể nhận biết được.</a:t>
            </a:r>
            <a:endParaRPr/>
          </a:p>
          <a:p>
            <a:pPr marL="273050" lvl="0" indent="-273050" algn="l" rtl="0">
              <a:spcBef>
                <a:spcPts val="600"/>
              </a:spcBef>
              <a:spcAft>
                <a:spcPts val="0"/>
              </a:spcAft>
              <a:buSzPts val="2128"/>
              <a:buChar char="🞂"/>
            </a:pPr>
            <a:r>
              <a:rPr lang="en-US"/>
              <a:t>Đặt link về các trang tác giả, trang phân tích có tính uy tính cao. Điều này sẽ giúp cho bài viết củabạn có tính thuyết phục và độ tin tưởng cao.</a:t>
            </a:r>
            <a:endParaRPr/>
          </a:p>
          <a:p>
            <a:pPr marL="273050" lvl="0" indent="-273050" algn="l" rtl="0">
              <a:spcBef>
                <a:spcPts val="600"/>
              </a:spcBef>
              <a:spcAft>
                <a:spcPts val="0"/>
              </a:spcAft>
              <a:buSzPts val="2128"/>
              <a:buChar char="🞂"/>
            </a:pPr>
            <a:r>
              <a:rPr lang="en-US"/>
              <a:t>Tạo mục chia sẻ bài viết đến các mạng xã hội bằng cách tạo ra các nút chia sẻ.</a:t>
            </a:r>
            <a:endParaRPr/>
          </a:p>
          <a:p>
            <a:pPr marL="273050" lvl="0" indent="-273050" algn="l" rtl="0">
              <a:spcBef>
                <a:spcPts val="600"/>
              </a:spcBef>
              <a:spcAft>
                <a:spcPts val="0"/>
              </a:spcAft>
              <a:buSzPts val="2128"/>
              <a:buChar char="🞂"/>
            </a:pPr>
            <a:r>
              <a:rPr lang="en-US"/>
              <a:t>Tối ưu hiển thị trang web trên các thiết bị di động.</a:t>
            </a:r>
            <a:endParaRPr/>
          </a:p>
          <a:p>
            <a:pPr marL="273050" lvl="0" indent="-273050" algn="l" rtl="0">
              <a:spcBef>
                <a:spcPts val="600"/>
              </a:spcBef>
              <a:spcAft>
                <a:spcPts val="0"/>
              </a:spcAft>
              <a:buSzPts val="2128"/>
              <a:buChar char="🞂"/>
            </a:pPr>
            <a:r>
              <a:rPr lang="en-US"/>
              <a:t>Sử dụng các Anchortext để điều hướng người dùng và SE </a:t>
            </a:r>
            <a:br>
              <a:rPr lang="en-US"/>
            </a:b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3">
                                            <p:txEl>
                                              <p:pRg st="0" end="0"/>
                                            </p:txEl>
                                          </p:spTgt>
                                        </p:tgtEl>
                                        <p:attrNameLst>
                                          <p:attrName>style.visibility</p:attrName>
                                        </p:attrNameLst>
                                      </p:cBhvr>
                                      <p:to>
                                        <p:strVal val="visible"/>
                                      </p:to>
                                    </p:set>
                                    <p:animEffect transition="in" filter="fade">
                                      <p:cBhvr>
                                        <p:cTn id="7" dur="500"/>
                                        <p:tgtEl>
                                          <p:spTgt spid="6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3">
                                            <p:txEl>
                                              <p:pRg st="1" end="1"/>
                                            </p:txEl>
                                          </p:spTgt>
                                        </p:tgtEl>
                                        <p:attrNameLst>
                                          <p:attrName>style.visibility</p:attrName>
                                        </p:attrNameLst>
                                      </p:cBhvr>
                                      <p:to>
                                        <p:strVal val="visible"/>
                                      </p:to>
                                    </p:set>
                                    <p:animEffect transition="in" filter="fade">
                                      <p:cBhvr>
                                        <p:cTn id="12" dur="500"/>
                                        <p:tgtEl>
                                          <p:spTgt spid="6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3">
                                            <p:txEl>
                                              <p:pRg st="2" end="2"/>
                                            </p:txEl>
                                          </p:spTgt>
                                        </p:tgtEl>
                                        <p:attrNameLst>
                                          <p:attrName>style.visibility</p:attrName>
                                        </p:attrNameLst>
                                      </p:cBhvr>
                                      <p:to>
                                        <p:strVal val="visible"/>
                                      </p:to>
                                    </p:set>
                                    <p:animEffect transition="in" filter="fade">
                                      <p:cBhvr>
                                        <p:cTn id="17" dur="500"/>
                                        <p:tgtEl>
                                          <p:spTgt spid="6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3">
                                            <p:txEl>
                                              <p:pRg st="3" end="3"/>
                                            </p:txEl>
                                          </p:spTgt>
                                        </p:tgtEl>
                                        <p:attrNameLst>
                                          <p:attrName>style.visibility</p:attrName>
                                        </p:attrNameLst>
                                      </p:cBhvr>
                                      <p:to>
                                        <p:strVal val="visible"/>
                                      </p:to>
                                    </p:set>
                                    <p:animEffect transition="in" filter="fade">
                                      <p:cBhvr>
                                        <p:cTn id="22" dur="500"/>
                                        <p:tgtEl>
                                          <p:spTgt spid="6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3">
                                            <p:txEl>
                                              <p:pRg st="4" end="4"/>
                                            </p:txEl>
                                          </p:spTgt>
                                        </p:tgtEl>
                                        <p:attrNameLst>
                                          <p:attrName>style.visibility</p:attrName>
                                        </p:attrNameLst>
                                      </p:cBhvr>
                                      <p:to>
                                        <p:strVal val="visible"/>
                                      </p:to>
                                    </p:set>
                                    <p:animEffect transition="in" filter="fade">
                                      <p:cBhvr>
                                        <p:cTn id="27" dur="500"/>
                                        <p:tgtEl>
                                          <p:spTgt spid="6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3">
                                            <p:txEl>
                                              <p:pRg st="5" end="5"/>
                                            </p:txEl>
                                          </p:spTgt>
                                        </p:tgtEl>
                                        <p:attrNameLst>
                                          <p:attrName>style.visibility</p:attrName>
                                        </p:attrNameLst>
                                      </p:cBhvr>
                                      <p:to>
                                        <p:strVal val="visible"/>
                                      </p:to>
                                    </p:set>
                                    <p:animEffect transition="in" filter="fade">
                                      <p:cBhvr>
                                        <p:cTn id="32" dur="500"/>
                                        <p:tgtEl>
                                          <p:spTgt spid="61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3">
                                            <p:txEl>
                                              <p:pRg st="6" end="6"/>
                                            </p:txEl>
                                          </p:spTgt>
                                        </p:tgtEl>
                                        <p:attrNameLst>
                                          <p:attrName>style.visibility</p:attrName>
                                        </p:attrNameLst>
                                      </p:cBhvr>
                                      <p:to>
                                        <p:strVal val="visible"/>
                                      </p:to>
                                    </p:set>
                                    <p:animEffect transition="in" filter="fade">
                                      <p:cBhvr>
                                        <p:cTn id="37" dur="500"/>
                                        <p:tgtEl>
                                          <p:spTgt spid="61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13">
                                            <p:txEl>
                                              <p:pRg st="7" end="7"/>
                                            </p:txEl>
                                          </p:spTgt>
                                        </p:tgtEl>
                                        <p:attrNameLst>
                                          <p:attrName>style.visibility</p:attrName>
                                        </p:attrNameLst>
                                      </p:cBhvr>
                                      <p:to>
                                        <p:strVal val="visible"/>
                                      </p:to>
                                    </p:set>
                                    <p:animEffect transition="in" filter="fade">
                                      <p:cBhvr>
                                        <p:cTn id="42" dur="500"/>
                                        <p:tgtEl>
                                          <p:spTgt spid="6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67"/>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Tạo Website Với Blogspot </a:t>
            </a:r>
            <a:br>
              <a:rPr lang="en-US">
                <a:solidFill>
                  <a:schemeClr val="lt1"/>
                </a:solidFill>
                <a:latin typeface="Gill Sans"/>
                <a:ea typeface="Gill Sans"/>
                <a:cs typeface="Gill Sans"/>
                <a:sym typeface="Gill Sans"/>
              </a:rPr>
            </a:br>
            <a:endParaRPr/>
          </a:p>
        </p:txBody>
      </p:sp>
      <p:sp>
        <p:nvSpPr>
          <p:cNvPr id="620" name="Google Shape;620;p67"/>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66</a:t>
            </a:fld>
            <a:endParaRPr sz="1400">
              <a:solidFill>
                <a:schemeClr val="dk2"/>
              </a:solidFill>
              <a:latin typeface="Gill Sans"/>
              <a:ea typeface="Gill Sans"/>
              <a:cs typeface="Gill Sans"/>
              <a:sym typeface="Gill Sans"/>
            </a:endParaRPr>
          </a:p>
        </p:txBody>
      </p:sp>
      <p:sp>
        <p:nvSpPr>
          <p:cNvPr id="621" name="Google Shape;621;p67"/>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128"/>
              <a:buNone/>
            </a:pPr>
            <a:r>
              <a:rPr lang="en-US" b="1"/>
              <a:t>Tạo Blogspot.</a:t>
            </a:r>
            <a:br>
              <a:rPr lang="en-US" b="1"/>
            </a:br>
            <a:r>
              <a:rPr lang="en-US" b="1"/>
              <a:t>Bước 1: Truy cập và tạo blog mới.</a:t>
            </a:r>
            <a:br>
              <a:rPr lang="en-US" b="1"/>
            </a:br>
            <a:r>
              <a:rPr lang="en-US"/>
              <a:t>- Truy cập vào link sau: http://www.blogger.com.</a:t>
            </a:r>
            <a:br>
              <a:rPr lang="en-US"/>
            </a:br>
            <a:r>
              <a:rPr lang="en-US"/>
              <a:t>- Đăng nhập tài khoản Gmail.</a:t>
            </a:r>
            <a:br>
              <a:rPr lang="en-US"/>
            </a:br>
            <a:r>
              <a:rPr lang="en-US"/>
              <a:t>- Chọn Blog mới (Blog the new).</a:t>
            </a:r>
            <a:br>
              <a:rPr lang="en-US"/>
            </a:b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pic>
        <p:nvPicPr>
          <p:cNvPr id="622" name="Google Shape;622;p67"/>
          <p:cNvPicPr preferRelativeResize="0"/>
          <p:nvPr/>
        </p:nvPicPr>
        <p:blipFill rotWithShape="1">
          <a:blip r:embed="rId3">
            <a:alphaModFix/>
          </a:blip>
          <a:srcRect/>
          <a:stretch/>
        </p:blipFill>
        <p:spPr>
          <a:xfrm>
            <a:off x="3048000" y="3657600"/>
            <a:ext cx="4933950" cy="2809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1">
                                            <p:txEl>
                                              <p:pRg st="0" end="0"/>
                                            </p:txEl>
                                          </p:spTgt>
                                        </p:tgtEl>
                                        <p:attrNameLst>
                                          <p:attrName>style.visibility</p:attrName>
                                        </p:attrNameLst>
                                      </p:cBhvr>
                                      <p:to>
                                        <p:strVal val="visible"/>
                                      </p:to>
                                    </p:set>
                                    <p:animEffect transition="in" filter="fade">
                                      <p:cBhvr>
                                        <p:cTn id="7" dur="500"/>
                                        <p:tgtEl>
                                          <p:spTgt spid="6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1">
                                            <p:txEl>
                                              <p:pRg st="1" end="1"/>
                                            </p:txEl>
                                          </p:spTgt>
                                        </p:tgtEl>
                                        <p:attrNameLst>
                                          <p:attrName>style.visibility</p:attrName>
                                        </p:attrNameLst>
                                      </p:cBhvr>
                                      <p:to>
                                        <p:strVal val="visible"/>
                                      </p:to>
                                    </p:set>
                                    <p:animEffect transition="in" filter="fade">
                                      <p:cBhvr>
                                        <p:cTn id="12" dur="500"/>
                                        <p:tgtEl>
                                          <p:spTgt spid="6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1">
                                            <p:txEl>
                                              <p:pRg st="2" end="2"/>
                                            </p:txEl>
                                          </p:spTgt>
                                        </p:tgtEl>
                                        <p:attrNameLst>
                                          <p:attrName>style.visibility</p:attrName>
                                        </p:attrNameLst>
                                      </p:cBhvr>
                                      <p:to>
                                        <p:strVal val="visible"/>
                                      </p:to>
                                    </p:set>
                                    <p:animEffect transition="in" filter="fade">
                                      <p:cBhvr>
                                        <p:cTn id="17" dur="500"/>
                                        <p:tgtEl>
                                          <p:spTgt spid="6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2"/>
                                        </p:tgtEl>
                                        <p:attrNameLst>
                                          <p:attrName>style.visibility</p:attrName>
                                        </p:attrNameLst>
                                      </p:cBhvr>
                                      <p:to>
                                        <p:strVal val="visible"/>
                                      </p:to>
                                    </p:set>
                                    <p:animEffect transition="in" filter="fade">
                                      <p:cBhvr>
                                        <p:cTn id="22" dur="500"/>
                                        <p:tgtEl>
                                          <p:spTgt spid="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8"/>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Tạo Website Với Blogspot </a:t>
            </a:r>
            <a:br>
              <a:rPr lang="en-US">
                <a:solidFill>
                  <a:schemeClr val="lt1"/>
                </a:solidFill>
                <a:latin typeface="Gill Sans"/>
                <a:ea typeface="Gill Sans"/>
                <a:cs typeface="Gill Sans"/>
                <a:sym typeface="Gill Sans"/>
              </a:rPr>
            </a:br>
            <a:endParaRPr/>
          </a:p>
        </p:txBody>
      </p:sp>
      <p:sp>
        <p:nvSpPr>
          <p:cNvPr id="629" name="Google Shape;629;p68"/>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67</a:t>
            </a:fld>
            <a:endParaRPr sz="1400">
              <a:solidFill>
                <a:schemeClr val="dk2"/>
              </a:solidFill>
              <a:latin typeface="Gill Sans"/>
              <a:ea typeface="Gill Sans"/>
              <a:cs typeface="Gill Sans"/>
              <a:sym typeface="Gill Sans"/>
            </a:endParaRPr>
          </a:p>
        </p:txBody>
      </p:sp>
      <p:sp>
        <p:nvSpPr>
          <p:cNvPr id="630" name="Google Shape;630;p68"/>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128"/>
              <a:buNone/>
            </a:pP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pic>
        <p:nvPicPr>
          <p:cNvPr id="631" name="Google Shape;631;p68"/>
          <p:cNvPicPr preferRelativeResize="0"/>
          <p:nvPr/>
        </p:nvPicPr>
        <p:blipFill rotWithShape="1">
          <a:blip r:embed="rId3">
            <a:alphaModFix/>
          </a:blip>
          <a:srcRect/>
          <a:stretch/>
        </p:blipFill>
        <p:spPr>
          <a:xfrm>
            <a:off x="1420665" y="990600"/>
            <a:ext cx="6238875" cy="55626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69"/>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Tạo Website Với Blogspot </a:t>
            </a:r>
            <a:br>
              <a:rPr lang="en-US">
                <a:solidFill>
                  <a:schemeClr val="lt1"/>
                </a:solidFill>
                <a:latin typeface="Gill Sans"/>
                <a:ea typeface="Gill Sans"/>
                <a:cs typeface="Gill Sans"/>
                <a:sym typeface="Gill Sans"/>
              </a:rPr>
            </a:br>
            <a:endParaRPr/>
          </a:p>
        </p:txBody>
      </p:sp>
      <p:sp>
        <p:nvSpPr>
          <p:cNvPr id="638" name="Google Shape;638;p69"/>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68</a:t>
            </a:fld>
            <a:endParaRPr sz="1400">
              <a:solidFill>
                <a:schemeClr val="dk2"/>
              </a:solidFill>
              <a:latin typeface="Gill Sans"/>
              <a:ea typeface="Gill Sans"/>
              <a:cs typeface="Gill Sans"/>
              <a:sym typeface="Gill Sans"/>
            </a:endParaRPr>
          </a:p>
        </p:txBody>
      </p:sp>
      <p:sp>
        <p:nvSpPr>
          <p:cNvPr id="639" name="Google Shape;639;p69"/>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128"/>
              <a:buNone/>
            </a:pP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
        <p:nvSpPr>
          <p:cNvPr id="640" name="Google Shape;640;p69"/>
          <p:cNvSpPr/>
          <p:nvPr/>
        </p:nvSpPr>
        <p:spPr>
          <a:xfrm>
            <a:off x="838200" y="1524000"/>
            <a:ext cx="7543800" cy="35394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Bước 2: Đặt tên Blogspot</a:t>
            </a:r>
            <a:br>
              <a:rPr lang="en-US" sz="2800" b="1">
                <a:solidFill>
                  <a:schemeClr val="dk1"/>
                </a:solidFill>
                <a:latin typeface="Arial"/>
                <a:ea typeface="Arial"/>
                <a:cs typeface="Arial"/>
                <a:sym typeface="Arial"/>
              </a:rPr>
            </a:br>
            <a:r>
              <a:rPr lang="en-US" sz="2800">
                <a:solidFill>
                  <a:schemeClr val="dk1"/>
                </a:solidFill>
                <a:latin typeface="Arial"/>
                <a:ea typeface="Arial"/>
                <a:cs typeface="Arial"/>
                <a:sym typeface="Arial"/>
              </a:rPr>
              <a:t>- Đặt tên Blog sao cho dễ nhớ và chứa từ khóa là tốt nhất.</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 Địa chỉ Blog ngắn và chứa từ khóa là tốt nhất.</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 Chọn Theme cho Blog.</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 Click Tạo blog! </a:t>
            </a:r>
            <a:br>
              <a:rPr lang="en-US" sz="2800">
                <a:solidFill>
                  <a:schemeClr val="dk1"/>
                </a:solidFill>
                <a:latin typeface="Arial"/>
                <a:ea typeface="Arial"/>
                <a:cs typeface="Arial"/>
                <a:sym typeface="Arial"/>
              </a:rPr>
            </a:br>
            <a:endParaRPr sz="2800">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70"/>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Tạo Website Với Blogspot </a:t>
            </a:r>
            <a:br>
              <a:rPr lang="en-US">
                <a:solidFill>
                  <a:schemeClr val="lt1"/>
                </a:solidFill>
                <a:latin typeface="Gill Sans"/>
                <a:ea typeface="Gill Sans"/>
                <a:cs typeface="Gill Sans"/>
                <a:sym typeface="Gill Sans"/>
              </a:rPr>
            </a:br>
            <a:endParaRPr/>
          </a:p>
        </p:txBody>
      </p:sp>
      <p:sp>
        <p:nvSpPr>
          <p:cNvPr id="647" name="Google Shape;647;p70"/>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69</a:t>
            </a:fld>
            <a:endParaRPr sz="1400">
              <a:solidFill>
                <a:schemeClr val="dk2"/>
              </a:solidFill>
              <a:latin typeface="Gill Sans"/>
              <a:ea typeface="Gill Sans"/>
              <a:cs typeface="Gill Sans"/>
              <a:sym typeface="Gill Sans"/>
            </a:endParaRPr>
          </a:p>
        </p:txBody>
      </p:sp>
      <p:sp>
        <p:nvSpPr>
          <p:cNvPr id="648" name="Google Shape;648;p70"/>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128"/>
              <a:buNone/>
            </a:pP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pic>
        <p:nvPicPr>
          <p:cNvPr id="649" name="Google Shape;649;p70"/>
          <p:cNvPicPr preferRelativeResize="0"/>
          <p:nvPr/>
        </p:nvPicPr>
        <p:blipFill rotWithShape="1">
          <a:blip r:embed="rId3">
            <a:alphaModFix/>
          </a:blip>
          <a:srcRect/>
          <a:stretch/>
        </p:blipFill>
        <p:spPr>
          <a:xfrm>
            <a:off x="381000" y="1447800"/>
            <a:ext cx="8490859" cy="3429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6"/>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Cơ chế hoạt động của công cụ tìm kiếm Google</a:t>
            </a:r>
            <a:endParaRPr/>
          </a:p>
        </p:txBody>
      </p:sp>
      <p:sp>
        <p:nvSpPr>
          <p:cNvPr id="147" name="Google Shape;147;p6"/>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7</a:t>
            </a:fld>
            <a:endParaRPr sz="1400">
              <a:solidFill>
                <a:schemeClr val="dk2"/>
              </a:solidFill>
              <a:latin typeface="Gill Sans"/>
              <a:ea typeface="Gill Sans"/>
              <a:cs typeface="Gill Sans"/>
              <a:sym typeface="Gill Sans"/>
            </a:endParaRPr>
          </a:p>
        </p:txBody>
      </p:sp>
      <p:sp>
        <p:nvSpPr>
          <p:cNvPr id="148" name="Google Shape;148;p6"/>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137922" algn="just" rtl="0">
              <a:spcBef>
                <a:spcPts val="0"/>
              </a:spcBef>
              <a:spcAft>
                <a:spcPts val="0"/>
              </a:spcAft>
              <a:buSzPts val="2128"/>
              <a:buNone/>
            </a:pPr>
            <a:endParaRPr/>
          </a:p>
        </p:txBody>
      </p:sp>
      <p:pic>
        <p:nvPicPr>
          <p:cNvPr id="149" name="Google Shape;149;p6"/>
          <p:cNvPicPr preferRelativeResize="0"/>
          <p:nvPr/>
        </p:nvPicPr>
        <p:blipFill rotWithShape="1">
          <a:blip r:embed="rId3">
            <a:alphaModFix/>
          </a:blip>
          <a:srcRect l="5429" r="7576" b="71141"/>
          <a:stretch/>
        </p:blipFill>
        <p:spPr>
          <a:xfrm>
            <a:off x="228600" y="1447800"/>
            <a:ext cx="8770513" cy="42672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71"/>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Tạo Website Với Blogspot </a:t>
            </a:r>
            <a:endParaRPr/>
          </a:p>
        </p:txBody>
      </p:sp>
      <p:sp>
        <p:nvSpPr>
          <p:cNvPr id="656" name="Google Shape;656;p71"/>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70</a:t>
            </a:fld>
            <a:endParaRPr sz="1400">
              <a:solidFill>
                <a:schemeClr val="dk2"/>
              </a:solidFill>
              <a:latin typeface="Gill Sans"/>
              <a:ea typeface="Gill Sans"/>
              <a:cs typeface="Gill Sans"/>
              <a:sym typeface="Gill Sans"/>
            </a:endParaRPr>
          </a:p>
        </p:txBody>
      </p:sp>
      <p:sp>
        <p:nvSpPr>
          <p:cNvPr id="657" name="Google Shape;657;p71"/>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128"/>
              <a:buNone/>
            </a:pP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pic>
        <p:nvPicPr>
          <p:cNvPr id="658" name="Google Shape;658;p71"/>
          <p:cNvPicPr preferRelativeResize="0"/>
          <p:nvPr/>
        </p:nvPicPr>
        <p:blipFill rotWithShape="1">
          <a:blip r:embed="rId3">
            <a:alphaModFix/>
          </a:blip>
          <a:srcRect/>
          <a:stretch/>
        </p:blipFill>
        <p:spPr>
          <a:xfrm>
            <a:off x="762000" y="2286000"/>
            <a:ext cx="7472363" cy="4001075"/>
          </a:xfrm>
          <a:prstGeom prst="rect">
            <a:avLst/>
          </a:prstGeom>
          <a:noFill/>
          <a:ln>
            <a:noFill/>
          </a:ln>
        </p:spPr>
      </p:pic>
      <p:sp>
        <p:nvSpPr>
          <p:cNvPr id="659" name="Google Shape;659;p71"/>
          <p:cNvSpPr/>
          <p:nvPr/>
        </p:nvSpPr>
        <p:spPr>
          <a:xfrm>
            <a:off x="845897" y="1362670"/>
            <a:ext cx="673927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Thay đổi Title của Blogspot</a:t>
            </a:r>
            <a:br>
              <a:rPr lang="en-US" sz="2400" b="1">
                <a:solidFill>
                  <a:schemeClr val="dk1"/>
                </a:solidFill>
                <a:latin typeface="Arial"/>
                <a:ea typeface="Arial"/>
                <a:cs typeface="Arial"/>
                <a:sym typeface="Arial"/>
              </a:rPr>
            </a:br>
            <a:r>
              <a:rPr lang="en-US" sz="2400">
                <a:solidFill>
                  <a:schemeClr val="dk1"/>
                </a:solidFill>
                <a:latin typeface="Arial"/>
                <a:ea typeface="Arial"/>
                <a:cs typeface="Arial"/>
                <a:sym typeface="Arial"/>
              </a:rPr>
              <a:t>- Từ trang Quản trị -&gt; Mẫu -&gt; Chỉnh sửa HTML </a:t>
            </a:r>
            <a:br>
              <a:rPr lang="en-US"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72"/>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Tạo Website Với Blogspot </a:t>
            </a:r>
            <a:endParaRPr/>
          </a:p>
        </p:txBody>
      </p:sp>
      <p:sp>
        <p:nvSpPr>
          <p:cNvPr id="666" name="Google Shape;666;p7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71</a:t>
            </a:fld>
            <a:endParaRPr sz="1400">
              <a:solidFill>
                <a:schemeClr val="dk2"/>
              </a:solidFill>
              <a:latin typeface="Gill Sans"/>
              <a:ea typeface="Gill Sans"/>
              <a:cs typeface="Gill Sans"/>
              <a:sym typeface="Gill Sans"/>
            </a:endParaRPr>
          </a:p>
        </p:txBody>
      </p:sp>
      <p:sp>
        <p:nvSpPr>
          <p:cNvPr id="667" name="Google Shape;667;p72"/>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128"/>
              <a:buNone/>
            </a:pP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
        <p:nvSpPr>
          <p:cNvPr id="668" name="Google Shape;668;p72"/>
          <p:cNvSpPr/>
          <p:nvPr/>
        </p:nvSpPr>
        <p:spPr>
          <a:xfrm>
            <a:off x="845897" y="1362670"/>
            <a:ext cx="673927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Thay đổi Title của Blogspot</a:t>
            </a:r>
            <a:br>
              <a:rPr lang="en-US" sz="2400" b="1">
                <a:solidFill>
                  <a:schemeClr val="dk1"/>
                </a:solidFill>
                <a:latin typeface="Arial"/>
                <a:ea typeface="Arial"/>
                <a:cs typeface="Arial"/>
                <a:sym typeface="Arial"/>
              </a:rPr>
            </a:br>
            <a:r>
              <a:rPr lang="en-US" sz="2400">
                <a:solidFill>
                  <a:schemeClr val="dk1"/>
                </a:solidFill>
                <a:latin typeface="Arial"/>
                <a:ea typeface="Arial"/>
                <a:cs typeface="Arial"/>
                <a:sym typeface="Arial"/>
              </a:rPr>
              <a:t>- Từ trang Quản trị -&gt; Mẫu -&gt; Chỉnh sửa HTML </a:t>
            </a:r>
            <a:br>
              <a:rPr lang="en-US"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p:txBody>
      </p:sp>
      <p:pic>
        <p:nvPicPr>
          <p:cNvPr id="669" name="Google Shape;669;p72"/>
          <p:cNvPicPr preferRelativeResize="0"/>
          <p:nvPr/>
        </p:nvPicPr>
        <p:blipFill rotWithShape="1">
          <a:blip r:embed="rId3">
            <a:alphaModFix/>
          </a:blip>
          <a:srcRect/>
          <a:stretch/>
        </p:blipFill>
        <p:spPr>
          <a:xfrm>
            <a:off x="817544" y="1362670"/>
            <a:ext cx="7753350" cy="50863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73"/>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Tạo Website Với Blogspot </a:t>
            </a:r>
            <a:endParaRPr/>
          </a:p>
        </p:txBody>
      </p:sp>
      <p:sp>
        <p:nvSpPr>
          <p:cNvPr id="676" name="Google Shape;676;p73"/>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72</a:t>
            </a:fld>
            <a:endParaRPr sz="1400">
              <a:solidFill>
                <a:schemeClr val="dk2"/>
              </a:solidFill>
              <a:latin typeface="Gill Sans"/>
              <a:ea typeface="Gill Sans"/>
              <a:cs typeface="Gill Sans"/>
              <a:sym typeface="Gill Sans"/>
            </a:endParaRPr>
          </a:p>
        </p:txBody>
      </p:sp>
      <p:sp>
        <p:nvSpPr>
          <p:cNvPr id="677" name="Google Shape;677;p73"/>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128"/>
              <a:buNone/>
            </a:pP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pic>
        <p:nvPicPr>
          <p:cNvPr id="678" name="Google Shape;678;p73"/>
          <p:cNvPicPr preferRelativeResize="0"/>
          <p:nvPr/>
        </p:nvPicPr>
        <p:blipFill rotWithShape="1">
          <a:blip r:embed="rId3">
            <a:alphaModFix/>
          </a:blip>
          <a:srcRect/>
          <a:stretch/>
        </p:blipFill>
        <p:spPr>
          <a:xfrm>
            <a:off x="644377" y="1676400"/>
            <a:ext cx="7791450" cy="39052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74"/>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Tạo Website Với Blogspot </a:t>
            </a:r>
            <a:endParaRPr/>
          </a:p>
        </p:txBody>
      </p:sp>
      <p:sp>
        <p:nvSpPr>
          <p:cNvPr id="685" name="Google Shape;685;p74"/>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73</a:t>
            </a:fld>
            <a:endParaRPr sz="1400">
              <a:solidFill>
                <a:schemeClr val="dk2"/>
              </a:solidFill>
              <a:latin typeface="Gill Sans"/>
              <a:ea typeface="Gill Sans"/>
              <a:cs typeface="Gill Sans"/>
              <a:sym typeface="Gill Sans"/>
            </a:endParaRPr>
          </a:p>
        </p:txBody>
      </p:sp>
      <p:sp>
        <p:nvSpPr>
          <p:cNvPr id="686" name="Google Shape;686;p74"/>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128"/>
              <a:buNone/>
            </a:pP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
        <p:nvSpPr>
          <p:cNvPr id="687" name="Google Shape;687;p74"/>
          <p:cNvSpPr/>
          <p:nvPr/>
        </p:nvSpPr>
        <p:spPr>
          <a:xfrm>
            <a:off x="381000" y="1290221"/>
            <a:ext cx="838200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Tối ưu hóa URL thân thiện</a:t>
            </a:r>
            <a:br>
              <a:rPr lang="en-US" sz="2800" b="1">
                <a:solidFill>
                  <a:schemeClr val="dk1"/>
                </a:solidFill>
                <a:latin typeface="Arial"/>
                <a:ea typeface="Arial"/>
                <a:cs typeface="Arial"/>
                <a:sym typeface="Arial"/>
              </a:rPr>
            </a:br>
            <a:r>
              <a:rPr lang="en-US" sz="2800">
                <a:solidFill>
                  <a:schemeClr val="dk1"/>
                </a:solidFill>
                <a:latin typeface="Arial"/>
                <a:ea typeface="Arial"/>
                <a:cs typeface="Arial"/>
                <a:sym typeface="Arial"/>
              </a:rPr>
              <a:t>- Điểm hạn chế trong URL của blogspot là hiển thị không hết các ký tự hay tiêu đề quá dài sẽ bị</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cắt ngắn tự động. Vậy làm sao để tối ưu được url thân thiện?</a:t>
            </a:r>
            <a:br>
              <a:rPr lang="en-US" sz="2800">
                <a:solidFill>
                  <a:schemeClr val="dk1"/>
                </a:solidFill>
                <a:latin typeface="Arial"/>
                <a:ea typeface="Arial"/>
                <a:cs typeface="Arial"/>
                <a:sym typeface="Arial"/>
              </a:rPr>
            </a:br>
            <a:r>
              <a:rPr lang="en-US" sz="2800" b="1">
                <a:solidFill>
                  <a:schemeClr val="dk1"/>
                </a:solidFill>
                <a:latin typeface="Arial"/>
                <a:ea typeface="Arial"/>
                <a:cs typeface="Arial"/>
                <a:sym typeface="Arial"/>
              </a:rPr>
              <a:t>Cách 1:</a:t>
            </a:r>
            <a:br>
              <a:rPr lang="en-US" sz="2800" b="1">
                <a:solidFill>
                  <a:schemeClr val="dk1"/>
                </a:solidFill>
                <a:latin typeface="Arial"/>
                <a:ea typeface="Arial"/>
                <a:cs typeface="Arial"/>
                <a:sym typeface="Arial"/>
              </a:rPr>
            </a:br>
            <a:r>
              <a:rPr lang="en-US" sz="2800">
                <a:solidFill>
                  <a:schemeClr val="dk1"/>
                </a:solidFill>
                <a:latin typeface="Arial"/>
                <a:ea typeface="Arial"/>
                <a:cs typeface="Arial"/>
                <a:sym typeface="Arial"/>
              </a:rPr>
              <a:t>- Khi viết một bài mới, ban đầu ta để tiêu đề không dấu với số kí tự vừa đủ để không bị rút ngắn</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URL và mất kí tự, sau đó xuất bản bài viết và quay lại chỉnh sửa tiêu đề trở thành có dấu.</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
            </a:r>
            <a:br>
              <a:rPr lang="en-US" sz="2800">
                <a:solidFill>
                  <a:schemeClr val="dk1"/>
                </a:solidFill>
                <a:latin typeface="Arial"/>
                <a:ea typeface="Arial"/>
                <a:cs typeface="Arial"/>
                <a:sym typeface="Arial"/>
              </a:rPr>
            </a:br>
            <a:endParaRPr sz="2800">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75"/>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Tạo Website Với Blogspot </a:t>
            </a:r>
            <a:endParaRPr/>
          </a:p>
        </p:txBody>
      </p:sp>
      <p:sp>
        <p:nvSpPr>
          <p:cNvPr id="694" name="Google Shape;694;p75"/>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74</a:t>
            </a:fld>
            <a:endParaRPr sz="1400">
              <a:solidFill>
                <a:schemeClr val="dk2"/>
              </a:solidFill>
              <a:latin typeface="Gill Sans"/>
              <a:ea typeface="Gill Sans"/>
              <a:cs typeface="Gill Sans"/>
              <a:sym typeface="Gill Sans"/>
            </a:endParaRPr>
          </a:p>
        </p:txBody>
      </p:sp>
      <p:sp>
        <p:nvSpPr>
          <p:cNvPr id="695" name="Google Shape;695;p75"/>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128"/>
              <a:buNone/>
            </a:pP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
        <p:nvSpPr>
          <p:cNvPr id="696" name="Google Shape;696;p75"/>
          <p:cNvSpPr/>
          <p:nvPr/>
        </p:nvSpPr>
        <p:spPr>
          <a:xfrm>
            <a:off x="381000" y="1371600"/>
            <a:ext cx="8382000"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
            </a:r>
            <a:br>
              <a:rPr lang="en-US" sz="2400">
                <a:solidFill>
                  <a:schemeClr val="dk1"/>
                </a:solidFill>
                <a:latin typeface="Arial"/>
                <a:ea typeface="Arial"/>
                <a:cs typeface="Arial"/>
                <a:sym typeface="Arial"/>
              </a:rPr>
            </a:br>
            <a:r>
              <a:rPr lang="en-US" sz="2400" b="1">
                <a:solidFill>
                  <a:schemeClr val="dk1"/>
                </a:solidFill>
                <a:latin typeface="Arial"/>
                <a:ea typeface="Arial"/>
                <a:cs typeface="Arial"/>
                <a:sym typeface="Arial"/>
              </a:rPr>
              <a:t>Cách 2:</a:t>
            </a:r>
            <a:br>
              <a:rPr lang="en-US" sz="2400" b="1">
                <a:solidFill>
                  <a:schemeClr val="dk1"/>
                </a:solidFill>
                <a:latin typeface="Arial"/>
                <a:ea typeface="Arial"/>
                <a:cs typeface="Arial"/>
                <a:sym typeface="Arial"/>
              </a:rPr>
            </a:br>
            <a:r>
              <a:rPr lang="en-US" sz="2400">
                <a:solidFill>
                  <a:schemeClr val="dk1"/>
                </a:solidFill>
                <a:latin typeface="Arial"/>
                <a:ea typeface="Arial"/>
                <a:cs typeface="Arial"/>
                <a:sym typeface="Arial"/>
              </a:rPr>
              <a:t>- Khi đăng bài tại phần cài đăt bài đăng  Liên kết cố định  Liên kết cố định tùy chỉnh </a:t>
            </a:r>
            <a:br>
              <a:rPr lang="en-US" sz="2400">
                <a:solidFill>
                  <a:schemeClr val="dk1"/>
                </a:solidFill>
                <a:latin typeface="Arial"/>
                <a:ea typeface="Arial"/>
                <a:cs typeface="Arial"/>
                <a:sym typeface="Arial"/>
              </a:rPr>
            </a:br>
            <a:r>
              <a:rPr lang="en-US" sz="2400">
                <a:solidFill>
                  <a:schemeClr val="dk1"/>
                </a:solidFill>
                <a:latin typeface="Arial"/>
                <a:ea typeface="Arial"/>
                <a:cs typeface="Arial"/>
                <a:sym typeface="Arial"/>
              </a:rPr>
              <a:t>Điền URL tối ưu vào(viết không dấu và cách nhau bởi dấu (-) </a:t>
            </a:r>
            <a:br>
              <a:rPr lang="en-US"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76"/>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703" name="Google Shape;703;p76"/>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75</a:t>
            </a:fld>
            <a:endParaRPr sz="1400">
              <a:solidFill>
                <a:schemeClr val="dk2"/>
              </a:solidFill>
              <a:latin typeface="Gill Sans"/>
              <a:ea typeface="Gill Sans"/>
              <a:cs typeface="Gill Sans"/>
              <a:sym typeface="Gill Sans"/>
            </a:endParaRPr>
          </a:p>
        </p:txBody>
      </p:sp>
      <p:sp>
        <p:nvSpPr>
          <p:cNvPr id="704" name="Google Shape;704;p76"/>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128"/>
              <a:buNone/>
            </a:pP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pic>
        <p:nvPicPr>
          <p:cNvPr id="705" name="Google Shape;705;p76"/>
          <p:cNvPicPr preferRelativeResize="0"/>
          <p:nvPr/>
        </p:nvPicPr>
        <p:blipFill rotWithShape="1">
          <a:blip r:embed="rId3">
            <a:alphaModFix/>
          </a:blip>
          <a:srcRect/>
          <a:stretch/>
        </p:blipFill>
        <p:spPr>
          <a:xfrm>
            <a:off x="381000" y="1447800"/>
            <a:ext cx="8579224" cy="432138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77"/>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712" name="Google Shape;712;p77"/>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76</a:t>
            </a:fld>
            <a:endParaRPr sz="1400">
              <a:solidFill>
                <a:schemeClr val="dk2"/>
              </a:solidFill>
              <a:latin typeface="Gill Sans"/>
              <a:ea typeface="Gill Sans"/>
              <a:cs typeface="Gill Sans"/>
              <a:sym typeface="Gill Sans"/>
            </a:endParaRPr>
          </a:p>
        </p:txBody>
      </p:sp>
      <p:sp>
        <p:nvSpPr>
          <p:cNvPr id="713" name="Google Shape;713;p77"/>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128"/>
              <a:buNone/>
            </a:pP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
        <p:nvSpPr>
          <p:cNvPr id="714" name="Google Shape;714;p77"/>
          <p:cNvSpPr txBox="1"/>
          <p:nvPr/>
        </p:nvSpPr>
        <p:spPr>
          <a:xfrm>
            <a:off x="228600" y="1524000"/>
            <a:ext cx="8686800" cy="60016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Arial"/>
                <a:ea typeface="Arial"/>
                <a:cs typeface="Arial"/>
                <a:sym typeface="Arial"/>
              </a:rPr>
              <a:t>Nội Dung Bài Học</a:t>
            </a:r>
            <a:br>
              <a:rPr lang="en-US" sz="3200" b="1">
                <a:solidFill>
                  <a:schemeClr val="dk1"/>
                </a:solidFill>
                <a:latin typeface="Arial"/>
                <a:ea typeface="Arial"/>
                <a:cs typeface="Arial"/>
                <a:sym typeface="Arial"/>
              </a:rPr>
            </a:br>
            <a:r>
              <a:rPr lang="en-US" sz="3200">
                <a:solidFill>
                  <a:schemeClr val="dk1"/>
                </a:solidFill>
                <a:latin typeface="Arial"/>
                <a:ea typeface="Arial"/>
                <a:cs typeface="Arial"/>
                <a:sym typeface="Arial"/>
              </a:rPr>
              <a:t>1. Hành vi khách hàng khi tìm kiếm là gì?</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2. Tầm quan trọng của từ khóa trong 1 chiến lược Seo.</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3. Quy trình nghiên cứu và lựa chọn từ khóa.</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4. Tìm hiểu nhu cầu và cách đánh giá độ khó của từ khóa Seo.</a:t>
            </a: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1"/>
                </a:solidFill>
                <a:latin typeface="Arial"/>
                <a:ea typeface="Arial"/>
                <a:cs typeface="Arial"/>
                <a:sym typeface="Arial"/>
              </a:rPr>
              <a:t>5. Tìm hiểu về 3 loại từ khóa trong 1 chiến dịch Seo: Brand keyword, Information Keyword ,</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Transaction Keyword.</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
            </a:r>
            <a:br>
              <a:rPr lang="en-US" sz="3200">
                <a:solidFill>
                  <a:schemeClr val="dk1"/>
                </a:solidFill>
                <a:latin typeface="Arial"/>
                <a:ea typeface="Arial"/>
                <a:cs typeface="Arial"/>
                <a:sym typeface="Arial"/>
              </a:rPr>
            </a:br>
            <a:endParaRPr sz="3200">
              <a:solidFill>
                <a:schemeClr val="dk1"/>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78"/>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721" name="Google Shape;721;p78"/>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77</a:t>
            </a:fld>
            <a:endParaRPr sz="1400">
              <a:solidFill>
                <a:schemeClr val="dk2"/>
              </a:solidFill>
              <a:latin typeface="Gill Sans"/>
              <a:ea typeface="Gill Sans"/>
              <a:cs typeface="Gill Sans"/>
              <a:sym typeface="Gill Sans"/>
            </a:endParaRPr>
          </a:p>
        </p:txBody>
      </p:sp>
      <p:sp>
        <p:nvSpPr>
          <p:cNvPr id="722" name="Google Shape;722;p78"/>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128"/>
              <a:buNone/>
            </a:pP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
        <p:nvSpPr>
          <p:cNvPr id="723" name="Google Shape;723;p78"/>
          <p:cNvSpPr txBox="1"/>
          <p:nvPr/>
        </p:nvSpPr>
        <p:spPr>
          <a:xfrm>
            <a:off x="228600" y="1524000"/>
            <a:ext cx="9144000" cy="45243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Nội Dung Bài Học</a:t>
            </a:r>
            <a:br>
              <a:rPr lang="en-US" sz="2800" b="1">
                <a:solidFill>
                  <a:schemeClr val="dk1"/>
                </a:solidFill>
                <a:latin typeface="Arial"/>
                <a:ea typeface="Arial"/>
                <a:cs typeface="Arial"/>
                <a:sym typeface="Arial"/>
              </a:rPr>
            </a:br>
            <a:r>
              <a:rPr lang="en-US" sz="2800">
                <a:solidFill>
                  <a:schemeClr val="dk1"/>
                </a:solidFill>
                <a:latin typeface="Arial"/>
                <a:ea typeface="Arial"/>
                <a:cs typeface="Arial"/>
                <a:sym typeface="Arial"/>
              </a:rPr>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6. Cách chọn lọc và tối ưu bộ từ khóa với các công cụ: Google Keywords Planner, Search Box.</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7. Thực hành phân tích bộ từ khóa cho website bất kỳ.</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8. Kỹ thuật ghép từ khóa, cách lồng ghép từ khóa trong Title, Meta Description.</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9. Hướng dẫn sử dụng công cụ check thứ hạng từ khóa.</a:t>
            </a:r>
            <a:r>
              <a:rPr lang="en-US" sz="3200">
                <a:solidFill>
                  <a:schemeClr val="dk1"/>
                </a:solidFill>
                <a:latin typeface="Arial"/>
                <a:ea typeface="Arial"/>
                <a:cs typeface="Arial"/>
                <a:sym typeface="Arial"/>
              </a:rPr>
              <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
            </a:r>
            <a:br>
              <a:rPr lang="en-US" sz="3200">
                <a:solidFill>
                  <a:schemeClr val="dk1"/>
                </a:solidFill>
                <a:latin typeface="Arial"/>
                <a:ea typeface="Arial"/>
                <a:cs typeface="Arial"/>
                <a:sym typeface="Arial"/>
              </a:rPr>
            </a:br>
            <a:endParaRPr sz="3200">
              <a:solidFill>
                <a:schemeClr val="dk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79"/>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730" name="Google Shape;730;p79"/>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78</a:t>
            </a:fld>
            <a:endParaRPr sz="1400">
              <a:solidFill>
                <a:schemeClr val="dk2"/>
              </a:solidFill>
              <a:latin typeface="Gill Sans"/>
              <a:ea typeface="Gill Sans"/>
              <a:cs typeface="Gill Sans"/>
              <a:sym typeface="Gill Sans"/>
            </a:endParaRPr>
          </a:p>
        </p:txBody>
      </p:sp>
      <p:sp>
        <p:nvSpPr>
          <p:cNvPr id="731" name="Google Shape;731;p79"/>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128"/>
              <a:buNone/>
            </a:pP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
        <p:nvSpPr>
          <p:cNvPr id="732" name="Google Shape;732;p79"/>
          <p:cNvSpPr txBox="1"/>
          <p:nvPr/>
        </p:nvSpPr>
        <p:spPr>
          <a:xfrm>
            <a:off x="228600" y="1524000"/>
            <a:ext cx="9144000" cy="4093428"/>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b="1" i="0" u="none" strike="noStrike" cap="none">
                <a:solidFill>
                  <a:schemeClr val="dk1"/>
                </a:solidFill>
                <a:latin typeface="Arial"/>
                <a:ea typeface="Arial"/>
                <a:cs typeface="Arial"/>
                <a:sym typeface="Arial"/>
              </a:rPr>
              <a:t>Hành vi khách hàng khi tìm kiếm là gì?</a:t>
            </a:r>
            <a:endParaRPr/>
          </a:p>
          <a:p>
            <a:pPr marL="914400" marR="0" lvl="1" indent="-457200" algn="l" rtl="0">
              <a:spcBef>
                <a:spcPts val="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 Tìm kiếm và chia sẻ là hai hành vi phổ biến nhất của người dùng Internet. </a:t>
            </a:r>
            <a:endParaRPr sz="2800" b="0" i="0" u="none" strike="noStrike" cap="none">
              <a:solidFill>
                <a:schemeClr val="dk1"/>
              </a:solidFill>
              <a:latin typeface="Arial"/>
              <a:ea typeface="Arial"/>
              <a:cs typeface="Arial"/>
              <a:sym typeface="Arial"/>
            </a:endParaRPr>
          </a:p>
          <a:p>
            <a:pPr marL="914400" marR="0" lvl="1" indent="-457200" algn="l" rtl="0">
              <a:spcBef>
                <a:spcPts val="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Hơn 90% người dùng Internet sử dụng công cụ tìm kiếm. Do vậy, tiếp thị qua công cụ này sẽ rất hiệu quả. </a:t>
            </a:r>
            <a:br>
              <a:rPr lang="en-US" sz="2800" b="0" i="0" u="none" strike="noStrike" cap="none">
                <a:solidFill>
                  <a:schemeClr val="dk1"/>
                </a:solidFill>
                <a:latin typeface="Arial"/>
                <a:ea typeface="Arial"/>
                <a:cs typeface="Arial"/>
                <a:sym typeface="Arial"/>
              </a:rPr>
            </a:br>
            <a:r>
              <a:rPr lang="en-US" sz="2800" b="0" i="0" u="none" strike="noStrike" cap="none">
                <a:solidFill>
                  <a:schemeClr val="dk1"/>
                </a:solidFill>
                <a:latin typeface="Arial"/>
                <a:ea typeface="Arial"/>
                <a:cs typeface="Arial"/>
                <a:sym typeface="Arial"/>
              </a:rPr>
              <a:t>.</a:t>
            </a:r>
            <a:r>
              <a:rPr lang="en-US" sz="3200" b="0" i="0" u="none" strike="noStrike" cap="none">
                <a:solidFill>
                  <a:schemeClr val="dk1"/>
                </a:solidFill>
                <a:latin typeface="Arial"/>
                <a:ea typeface="Arial"/>
                <a:cs typeface="Arial"/>
                <a:sym typeface="Arial"/>
              </a:rPr>
              <a:t/>
            </a:r>
            <a:br>
              <a:rPr lang="en-US" sz="3200" b="0" i="0" u="none" strike="noStrike" cap="none">
                <a:solidFill>
                  <a:schemeClr val="dk1"/>
                </a:solidFill>
                <a:latin typeface="Arial"/>
                <a:ea typeface="Arial"/>
                <a:cs typeface="Arial"/>
                <a:sym typeface="Arial"/>
              </a:rPr>
            </a:br>
            <a:r>
              <a:rPr lang="en-US" sz="3200" b="0" i="0" u="none" strike="noStrike" cap="none">
                <a:solidFill>
                  <a:schemeClr val="dk1"/>
                </a:solidFill>
                <a:latin typeface="Arial"/>
                <a:ea typeface="Arial"/>
                <a:cs typeface="Arial"/>
                <a:sym typeface="Arial"/>
              </a:rPr>
              <a:t/>
            </a:r>
            <a:br>
              <a:rPr lang="en-US" sz="3200" b="0" i="0" u="none" strike="noStrike" cap="none">
                <a:solidFill>
                  <a:schemeClr val="dk1"/>
                </a:solidFill>
                <a:latin typeface="Arial"/>
                <a:ea typeface="Arial"/>
                <a:cs typeface="Arial"/>
                <a:sym typeface="Arial"/>
              </a:rPr>
            </a:br>
            <a:endParaRPr sz="3200" b="0" i="0" u="none" strike="noStrike" cap="none">
              <a:solidFill>
                <a:schemeClr val="dk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80"/>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739" name="Google Shape;739;p80"/>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79</a:t>
            </a:fld>
            <a:endParaRPr sz="1400">
              <a:solidFill>
                <a:schemeClr val="dk2"/>
              </a:solidFill>
              <a:latin typeface="Gill Sans"/>
              <a:ea typeface="Gill Sans"/>
              <a:cs typeface="Gill Sans"/>
              <a:sym typeface="Gill Sans"/>
            </a:endParaRPr>
          </a:p>
        </p:txBody>
      </p:sp>
      <p:sp>
        <p:nvSpPr>
          <p:cNvPr id="740" name="Google Shape;740;p80"/>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128"/>
              <a:buNone/>
            </a:pP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
        <p:nvSpPr>
          <p:cNvPr id="741" name="Google Shape;741;p80"/>
          <p:cNvSpPr txBox="1"/>
          <p:nvPr/>
        </p:nvSpPr>
        <p:spPr>
          <a:xfrm>
            <a:off x="228600" y="1524000"/>
            <a:ext cx="9144000" cy="4093428"/>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2800" b="1" i="0" u="none" strike="noStrike" cap="none">
                <a:solidFill>
                  <a:schemeClr val="dk1"/>
                </a:solidFill>
                <a:latin typeface="Arial"/>
                <a:ea typeface="Arial"/>
                <a:cs typeface="Arial"/>
                <a:sym typeface="Arial"/>
              </a:rPr>
              <a:t>Hành vi khách hàng khi tìm kiếm là gì?</a:t>
            </a:r>
            <a:endParaRPr/>
          </a:p>
          <a:p>
            <a:pPr marL="914400" marR="0" lvl="1" indent="-457200" algn="l" rtl="0">
              <a:spcBef>
                <a:spcPts val="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 Tìm kiếm và chia sẻ là hai hành vi phổ biến nhất của người dùng Internet. </a:t>
            </a:r>
            <a:endParaRPr sz="2800" b="0" i="0" u="none" strike="noStrike" cap="none">
              <a:solidFill>
                <a:schemeClr val="dk1"/>
              </a:solidFill>
              <a:latin typeface="Arial"/>
              <a:ea typeface="Arial"/>
              <a:cs typeface="Arial"/>
              <a:sym typeface="Arial"/>
            </a:endParaRPr>
          </a:p>
          <a:p>
            <a:pPr marL="914400" marR="0" lvl="1" indent="-457200" algn="l" rtl="0">
              <a:spcBef>
                <a:spcPts val="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Hơn 90% người dùng Internet sử dụng công cụ tìm kiếm. Do vậy, tiếp thị qua công cụ này sẽ rất hiệu quả. </a:t>
            </a:r>
            <a:br>
              <a:rPr lang="en-US" sz="2800" b="0" i="0" u="none" strike="noStrike" cap="none">
                <a:solidFill>
                  <a:schemeClr val="dk1"/>
                </a:solidFill>
                <a:latin typeface="Arial"/>
                <a:ea typeface="Arial"/>
                <a:cs typeface="Arial"/>
                <a:sym typeface="Arial"/>
              </a:rPr>
            </a:br>
            <a:r>
              <a:rPr lang="en-US" sz="2800" b="0" i="0" u="none" strike="noStrike" cap="none">
                <a:solidFill>
                  <a:schemeClr val="dk1"/>
                </a:solidFill>
                <a:latin typeface="Arial"/>
                <a:ea typeface="Arial"/>
                <a:cs typeface="Arial"/>
                <a:sym typeface="Arial"/>
              </a:rPr>
              <a:t>.</a:t>
            </a:r>
            <a:r>
              <a:rPr lang="en-US" sz="3200" b="0" i="0" u="none" strike="noStrike" cap="none">
                <a:solidFill>
                  <a:schemeClr val="dk1"/>
                </a:solidFill>
                <a:latin typeface="Arial"/>
                <a:ea typeface="Arial"/>
                <a:cs typeface="Arial"/>
                <a:sym typeface="Arial"/>
              </a:rPr>
              <a:t/>
            </a:r>
            <a:br>
              <a:rPr lang="en-US" sz="3200" b="0" i="0" u="none" strike="noStrike" cap="none">
                <a:solidFill>
                  <a:schemeClr val="dk1"/>
                </a:solidFill>
                <a:latin typeface="Arial"/>
                <a:ea typeface="Arial"/>
                <a:cs typeface="Arial"/>
                <a:sym typeface="Arial"/>
              </a:rPr>
            </a:br>
            <a:r>
              <a:rPr lang="en-US" sz="3200" b="0" i="0" u="none" strike="noStrike" cap="none">
                <a:solidFill>
                  <a:schemeClr val="dk1"/>
                </a:solidFill>
                <a:latin typeface="Arial"/>
                <a:ea typeface="Arial"/>
                <a:cs typeface="Arial"/>
                <a:sym typeface="Arial"/>
              </a:rPr>
              <a:t/>
            </a:r>
            <a:br>
              <a:rPr lang="en-US" sz="3200" b="0" i="0" u="none" strike="noStrike" cap="none">
                <a:solidFill>
                  <a:schemeClr val="dk1"/>
                </a:solidFill>
                <a:latin typeface="Arial"/>
                <a:ea typeface="Arial"/>
                <a:cs typeface="Arial"/>
                <a:sym typeface="Arial"/>
              </a:rPr>
            </a:br>
            <a:endParaRPr sz="3200" b="0" i="0" u="none" strike="noStrike" cap="non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7"/>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Cơ chế hoạt động của công cụ tìm kiếm Google</a:t>
            </a:r>
            <a:endParaRPr/>
          </a:p>
        </p:txBody>
      </p:sp>
      <p:sp>
        <p:nvSpPr>
          <p:cNvPr id="155" name="Google Shape;155;p7"/>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8</a:t>
            </a:fld>
            <a:endParaRPr sz="1400">
              <a:solidFill>
                <a:schemeClr val="dk2"/>
              </a:solidFill>
              <a:latin typeface="Gill Sans"/>
              <a:ea typeface="Gill Sans"/>
              <a:cs typeface="Gill Sans"/>
              <a:sym typeface="Gill Sans"/>
            </a:endParaRPr>
          </a:p>
        </p:txBody>
      </p:sp>
      <p:sp>
        <p:nvSpPr>
          <p:cNvPr id="156" name="Google Shape;156;p7"/>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137922" algn="just" rtl="0">
              <a:spcBef>
                <a:spcPts val="0"/>
              </a:spcBef>
              <a:spcAft>
                <a:spcPts val="0"/>
              </a:spcAft>
              <a:buSzPts val="2128"/>
              <a:buNone/>
            </a:pPr>
            <a:endParaRPr/>
          </a:p>
        </p:txBody>
      </p:sp>
      <p:pic>
        <p:nvPicPr>
          <p:cNvPr id="157" name="Google Shape;157;p7"/>
          <p:cNvPicPr preferRelativeResize="0"/>
          <p:nvPr/>
        </p:nvPicPr>
        <p:blipFill rotWithShape="1">
          <a:blip r:embed="rId3">
            <a:alphaModFix/>
          </a:blip>
          <a:srcRect t="32404" b="33794"/>
          <a:stretch/>
        </p:blipFill>
        <p:spPr>
          <a:xfrm>
            <a:off x="638363" y="1905000"/>
            <a:ext cx="8484172" cy="35052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81"/>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748" name="Google Shape;748;p81"/>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80</a:t>
            </a:fld>
            <a:endParaRPr sz="1400">
              <a:solidFill>
                <a:schemeClr val="dk2"/>
              </a:solidFill>
              <a:latin typeface="Gill Sans"/>
              <a:ea typeface="Gill Sans"/>
              <a:cs typeface="Gill Sans"/>
              <a:sym typeface="Gill Sans"/>
            </a:endParaRPr>
          </a:p>
        </p:txBody>
      </p:sp>
      <p:sp>
        <p:nvSpPr>
          <p:cNvPr id="749" name="Google Shape;749;p81"/>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128"/>
              <a:buNone/>
            </a:pP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pic>
        <p:nvPicPr>
          <p:cNvPr id="750" name="Google Shape;750;p81"/>
          <p:cNvPicPr preferRelativeResize="0"/>
          <p:nvPr/>
        </p:nvPicPr>
        <p:blipFill rotWithShape="1">
          <a:blip r:embed="rId3">
            <a:alphaModFix/>
          </a:blip>
          <a:srcRect/>
          <a:stretch/>
        </p:blipFill>
        <p:spPr>
          <a:xfrm>
            <a:off x="533400" y="1600200"/>
            <a:ext cx="7772400" cy="492324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82"/>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757" name="Google Shape;757;p8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81</a:t>
            </a:fld>
            <a:endParaRPr sz="1400">
              <a:solidFill>
                <a:schemeClr val="dk2"/>
              </a:solidFill>
              <a:latin typeface="Gill Sans"/>
              <a:ea typeface="Gill Sans"/>
              <a:cs typeface="Gill Sans"/>
              <a:sym typeface="Gill Sans"/>
            </a:endParaRPr>
          </a:p>
        </p:txBody>
      </p:sp>
      <p:sp>
        <p:nvSpPr>
          <p:cNvPr id="758" name="Google Shape;758;p82"/>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273050" lvl="0" indent="-273050" algn="l" rtl="0">
              <a:spcBef>
                <a:spcPts val="0"/>
              </a:spcBef>
              <a:spcAft>
                <a:spcPts val="0"/>
              </a:spcAft>
              <a:buSzPts val="2128"/>
              <a:buFont typeface="Noto Sans Symbols"/>
              <a:buChar char="❑"/>
            </a:pPr>
            <a:r>
              <a:rPr lang="en-US"/>
              <a:t/>
            </a:r>
            <a:br>
              <a:rPr lang="en-US"/>
            </a:br>
            <a:r>
              <a:rPr lang="en-US"/>
              <a:t/>
            </a:r>
            <a:br>
              <a:rPr lang="en-US"/>
            </a:br>
            <a:r>
              <a:rPr lang="en-US"/>
              <a:t/>
            </a:r>
            <a:br>
              <a:rPr lang="en-US"/>
            </a:br>
            <a:r>
              <a:rPr lang="en-US"/>
              <a:t>Từ khóa là những từ mà những người truy cập nhập vào trong những cỗ máy tìm kiếm dùng để tìm</a:t>
            </a:r>
            <a:br>
              <a:rPr lang="en-US"/>
            </a:br>
            <a:r>
              <a:rPr lang="en-US"/>
              <a:t>thấy thông tin từ những website. </a:t>
            </a:r>
            <a:endParaRPr/>
          </a:p>
          <a:p>
            <a:pPr marL="273050" lvl="0" indent="-273050" algn="l" rtl="0">
              <a:spcBef>
                <a:spcPts val="600"/>
              </a:spcBef>
              <a:spcAft>
                <a:spcPts val="0"/>
              </a:spcAft>
              <a:buSzPts val="2128"/>
              <a:buChar char="🞂"/>
            </a:pPr>
            <a:r>
              <a:rPr lang="en-US"/>
              <a:t>Điều quan trọng hàng đầu là website có được những cỗ máy tìm kiếm tốt xếp hạng những từ khóa phổ biến liên quan đến đề tài của website</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
        <p:nvSpPr>
          <p:cNvPr id="759" name="Google Shape;759;p82"/>
          <p:cNvSpPr/>
          <p:nvPr/>
        </p:nvSpPr>
        <p:spPr>
          <a:xfrm>
            <a:off x="457200" y="1371600"/>
            <a:ext cx="8153400"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2. Tầm quan trọng của từ khóa trong 1 chiến lược Seo</a:t>
            </a:r>
            <a:r>
              <a:rPr lang="en-US" sz="2800">
                <a:solidFill>
                  <a:schemeClr val="dk1"/>
                </a:solidFill>
                <a:latin typeface="Arial"/>
                <a:ea typeface="Arial"/>
                <a:cs typeface="Arial"/>
                <a:sym typeface="Arial"/>
              </a:rPr>
              <a:t> </a:t>
            </a:r>
            <a:br>
              <a:rPr lang="en-US" sz="2800">
                <a:solidFill>
                  <a:schemeClr val="dk1"/>
                </a:solidFill>
                <a:latin typeface="Arial"/>
                <a:ea typeface="Arial"/>
                <a:cs typeface="Arial"/>
                <a:sym typeface="Arial"/>
              </a:rPr>
            </a:br>
            <a:endParaRPr sz="2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8">
                                            <p:txEl>
                                              <p:pRg st="0" end="0"/>
                                            </p:txEl>
                                          </p:spTgt>
                                        </p:tgtEl>
                                        <p:attrNameLst>
                                          <p:attrName>style.visibility</p:attrName>
                                        </p:attrNameLst>
                                      </p:cBhvr>
                                      <p:to>
                                        <p:strVal val="visible"/>
                                      </p:to>
                                    </p:set>
                                    <p:animEffect transition="in" filter="fade">
                                      <p:cBhvr>
                                        <p:cTn id="7" dur="500"/>
                                        <p:tgtEl>
                                          <p:spTgt spid="7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8">
                                            <p:txEl>
                                              <p:pRg st="1" end="1"/>
                                            </p:txEl>
                                          </p:spTgt>
                                        </p:tgtEl>
                                        <p:attrNameLst>
                                          <p:attrName>style.visibility</p:attrName>
                                        </p:attrNameLst>
                                      </p:cBhvr>
                                      <p:to>
                                        <p:strVal val="visible"/>
                                      </p:to>
                                    </p:set>
                                    <p:animEffect transition="in" filter="fade">
                                      <p:cBhvr>
                                        <p:cTn id="12" dur="500"/>
                                        <p:tgtEl>
                                          <p:spTgt spid="7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58">
                                            <p:txEl>
                                              <p:pRg st="2" end="2"/>
                                            </p:txEl>
                                          </p:spTgt>
                                        </p:tgtEl>
                                        <p:attrNameLst>
                                          <p:attrName>style.visibility</p:attrName>
                                        </p:attrNameLst>
                                      </p:cBhvr>
                                      <p:to>
                                        <p:strVal val="visible"/>
                                      </p:to>
                                    </p:set>
                                    <p:animEffect transition="in" filter="fade">
                                      <p:cBhvr>
                                        <p:cTn id="17" dur="500"/>
                                        <p:tgtEl>
                                          <p:spTgt spid="7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58">
                                            <p:txEl>
                                              <p:pRg st="3" end="3"/>
                                            </p:txEl>
                                          </p:spTgt>
                                        </p:tgtEl>
                                        <p:attrNameLst>
                                          <p:attrName>style.visibility</p:attrName>
                                        </p:attrNameLst>
                                      </p:cBhvr>
                                      <p:to>
                                        <p:strVal val="visible"/>
                                      </p:to>
                                    </p:set>
                                    <p:animEffect transition="in" filter="fade">
                                      <p:cBhvr>
                                        <p:cTn id="22" dur="500"/>
                                        <p:tgtEl>
                                          <p:spTgt spid="75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59">
                                            <p:txEl>
                                              <p:pRg st="0" end="0"/>
                                            </p:txEl>
                                          </p:spTgt>
                                        </p:tgtEl>
                                        <p:attrNameLst>
                                          <p:attrName>style.visibility</p:attrName>
                                        </p:attrNameLst>
                                      </p:cBhvr>
                                      <p:to>
                                        <p:strVal val="visible"/>
                                      </p:to>
                                    </p:set>
                                    <p:animEffect transition="in" filter="fade">
                                      <p:cBhvr>
                                        <p:cTn id="27" dur="500"/>
                                        <p:tgtEl>
                                          <p:spTgt spid="7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83"/>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766" name="Google Shape;766;p83"/>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82</a:t>
            </a:fld>
            <a:endParaRPr sz="1400">
              <a:solidFill>
                <a:schemeClr val="dk2"/>
              </a:solidFill>
              <a:latin typeface="Gill Sans"/>
              <a:ea typeface="Gill Sans"/>
              <a:cs typeface="Gill Sans"/>
              <a:sym typeface="Gill Sans"/>
            </a:endParaRPr>
          </a:p>
        </p:txBody>
      </p:sp>
      <p:sp>
        <p:nvSpPr>
          <p:cNvPr id="767" name="Google Shape;767;p83"/>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514350" lvl="0" indent="-514350" algn="l" rtl="0">
              <a:spcBef>
                <a:spcPts val="0"/>
              </a:spcBef>
              <a:spcAft>
                <a:spcPts val="0"/>
              </a:spcAft>
              <a:buSzPts val="2128"/>
              <a:buFont typeface="Bookman Old Style"/>
              <a:buAutoNum type="arabicPeriod"/>
            </a:pPr>
            <a:r>
              <a:rPr lang="en-US"/>
              <a:t/>
            </a:r>
            <a:br>
              <a:rPr lang="en-US"/>
            </a:br>
            <a:endParaRPr/>
          </a:p>
          <a:p>
            <a:pPr marL="273050" lvl="0" indent="-273050" algn="l" rtl="0">
              <a:spcBef>
                <a:spcPts val="600"/>
              </a:spcBef>
              <a:spcAft>
                <a:spcPts val="0"/>
              </a:spcAft>
              <a:buSzPts val="2128"/>
              <a:buFont typeface="Noto Sans Symbols"/>
              <a:buChar char="⮚"/>
            </a:pPr>
            <a:r>
              <a:rPr lang="en-US" b="1"/>
              <a:t>Từ khóa thương hiệu</a:t>
            </a:r>
            <a:r>
              <a:rPr lang="en-US"/>
              <a:t> : Từ khóa mang tên thương hiệu của doanh nghiệp, cung cấp các thông tin về doanh nghiệp đến khách hàng.</a:t>
            </a:r>
            <a:endParaRPr/>
          </a:p>
          <a:p>
            <a:pPr marL="547688" lvl="1" indent="-273049" algn="l" rtl="0">
              <a:spcBef>
                <a:spcPts val="500"/>
              </a:spcBef>
              <a:spcAft>
                <a:spcPts val="0"/>
              </a:spcAft>
              <a:buSzPts val="2128"/>
              <a:buFont typeface="Noto Sans Symbols"/>
              <a:buChar char="⮚"/>
            </a:pPr>
            <a:r>
              <a:rPr lang="en-US" sz="2800"/>
              <a:t>Ví dụ : Áo cưới thu thủy, Nhà hàng vạn tuế thăng long, Thời trang Xmen Shop...</a:t>
            </a:r>
            <a:endParaRPr sz="2800"/>
          </a:p>
          <a:p>
            <a:pPr marL="547688" lvl="1" indent="-273049" algn="l" rtl="0">
              <a:spcBef>
                <a:spcPts val="500"/>
              </a:spcBef>
              <a:spcAft>
                <a:spcPts val="0"/>
              </a:spcAft>
              <a:buSzPts val="2128"/>
              <a:buFont typeface="Noto Sans Symbols"/>
              <a:buChar char="⮚"/>
            </a:pPr>
            <a:r>
              <a:rPr lang="en-US" sz="2800"/>
              <a:t>Đây là loại từ khóa có chỉ số hiệu quả cao, dễ đẩy top, nên làm cho tất cả các chiến dịch Seo </a:t>
            </a:r>
            <a:r>
              <a:rPr lang="en-US"/>
              <a:t/>
            </a:r>
            <a:br>
              <a:rPr lang="en-US"/>
            </a:br>
            <a:r>
              <a:rPr lang="en-US"/>
              <a:t> </a:t>
            </a:r>
            <a:endParaRPr/>
          </a:p>
          <a:p>
            <a:pPr marL="0" lvl="0" indent="0" algn="l" rtl="0">
              <a:spcBef>
                <a:spcPts val="600"/>
              </a:spcBef>
              <a:spcAft>
                <a:spcPts val="0"/>
              </a:spcAft>
              <a:buSzPts val="2128"/>
              <a:buNone/>
            </a:pP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
        <p:nvSpPr>
          <p:cNvPr id="768" name="Google Shape;768;p83"/>
          <p:cNvSpPr/>
          <p:nvPr/>
        </p:nvSpPr>
        <p:spPr>
          <a:xfrm>
            <a:off x="457200" y="1371600"/>
            <a:ext cx="8153400"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Các Loại từ Khóa</a:t>
            </a:r>
            <a:r>
              <a:rPr lang="en-US" sz="2800">
                <a:solidFill>
                  <a:schemeClr val="dk1"/>
                </a:solidFill>
                <a:latin typeface="Arial"/>
                <a:ea typeface="Arial"/>
                <a:cs typeface="Arial"/>
                <a:sym typeface="Arial"/>
              </a:rPr>
              <a:t/>
            </a:r>
            <a:br>
              <a:rPr lang="en-US" sz="2800">
                <a:solidFill>
                  <a:schemeClr val="dk1"/>
                </a:solidFill>
                <a:latin typeface="Arial"/>
                <a:ea typeface="Arial"/>
                <a:cs typeface="Arial"/>
                <a:sym typeface="Arial"/>
              </a:rPr>
            </a:br>
            <a:endParaRPr sz="2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7">
                                            <p:txEl>
                                              <p:pRg st="0" end="0"/>
                                            </p:txEl>
                                          </p:spTgt>
                                        </p:tgtEl>
                                        <p:attrNameLst>
                                          <p:attrName>style.visibility</p:attrName>
                                        </p:attrNameLst>
                                      </p:cBhvr>
                                      <p:to>
                                        <p:strVal val="visible"/>
                                      </p:to>
                                    </p:set>
                                    <p:animEffect transition="in" filter="fade">
                                      <p:cBhvr>
                                        <p:cTn id="7" dur="500"/>
                                        <p:tgtEl>
                                          <p:spTgt spid="7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7">
                                            <p:txEl>
                                              <p:pRg st="1" end="1"/>
                                            </p:txEl>
                                          </p:spTgt>
                                        </p:tgtEl>
                                        <p:attrNameLst>
                                          <p:attrName>style.visibility</p:attrName>
                                        </p:attrNameLst>
                                      </p:cBhvr>
                                      <p:to>
                                        <p:strVal val="visible"/>
                                      </p:to>
                                    </p:set>
                                    <p:animEffect transition="in" filter="fade">
                                      <p:cBhvr>
                                        <p:cTn id="12" dur="500"/>
                                        <p:tgtEl>
                                          <p:spTgt spid="7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7">
                                            <p:txEl>
                                              <p:pRg st="2" end="2"/>
                                            </p:txEl>
                                          </p:spTgt>
                                        </p:tgtEl>
                                        <p:attrNameLst>
                                          <p:attrName>style.visibility</p:attrName>
                                        </p:attrNameLst>
                                      </p:cBhvr>
                                      <p:to>
                                        <p:strVal val="visible"/>
                                      </p:to>
                                    </p:set>
                                    <p:animEffect transition="in" filter="fade">
                                      <p:cBhvr>
                                        <p:cTn id="17" dur="500"/>
                                        <p:tgtEl>
                                          <p:spTgt spid="7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7">
                                            <p:txEl>
                                              <p:pRg st="3" end="3"/>
                                            </p:txEl>
                                          </p:spTgt>
                                        </p:tgtEl>
                                        <p:attrNameLst>
                                          <p:attrName>style.visibility</p:attrName>
                                        </p:attrNameLst>
                                      </p:cBhvr>
                                      <p:to>
                                        <p:strVal val="visible"/>
                                      </p:to>
                                    </p:set>
                                    <p:animEffect transition="in" filter="fade">
                                      <p:cBhvr>
                                        <p:cTn id="22" dur="500"/>
                                        <p:tgtEl>
                                          <p:spTgt spid="7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67">
                                            <p:txEl>
                                              <p:pRg st="4" end="4"/>
                                            </p:txEl>
                                          </p:spTgt>
                                        </p:tgtEl>
                                        <p:attrNameLst>
                                          <p:attrName>style.visibility</p:attrName>
                                        </p:attrNameLst>
                                      </p:cBhvr>
                                      <p:to>
                                        <p:strVal val="visible"/>
                                      </p:to>
                                    </p:set>
                                    <p:animEffect transition="in" filter="fade">
                                      <p:cBhvr>
                                        <p:cTn id="27" dur="500"/>
                                        <p:tgtEl>
                                          <p:spTgt spid="7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67">
                                            <p:txEl>
                                              <p:pRg st="5" end="5"/>
                                            </p:txEl>
                                          </p:spTgt>
                                        </p:tgtEl>
                                        <p:attrNameLst>
                                          <p:attrName>style.visibility</p:attrName>
                                        </p:attrNameLst>
                                      </p:cBhvr>
                                      <p:to>
                                        <p:strVal val="visible"/>
                                      </p:to>
                                    </p:set>
                                    <p:animEffect transition="in" filter="fade">
                                      <p:cBhvr>
                                        <p:cTn id="32" dur="500"/>
                                        <p:tgtEl>
                                          <p:spTgt spid="7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67">
                                            <p:txEl>
                                              <p:pRg st="6" end="6"/>
                                            </p:txEl>
                                          </p:spTgt>
                                        </p:tgtEl>
                                        <p:attrNameLst>
                                          <p:attrName>style.visibility</p:attrName>
                                        </p:attrNameLst>
                                      </p:cBhvr>
                                      <p:to>
                                        <p:strVal val="visible"/>
                                      </p:to>
                                    </p:set>
                                    <p:animEffect transition="in" filter="fade">
                                      <p:cBhvr>
                                        <p:cTn id="37" dur="500"/>
                                        <p:tgtEl>
                                          <p:spTgt spid="7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68">
                                            <p:txEl>
                                              <p:pRg st="0" end="0"/>
                                            </p:txEl>
                                          </p:spTgt>
                                        </p:tgtEl>
                                        <p:attrNameLst>
                                          <p:attrName>style.visibility</p:attrName>
                                        </p:attrNameLst>
                                      </p:cBhvr>
                                      <p:to>
                                        <p:strVal val="visible"/>
                                      </p:to>
                                    </p:set>
                                    <p:animEffect transition="in" filter="fade">
                                      <p:cBhvr>
                                        <p:cTn id="42" dur="500"/>
                                        <p:tgtEl>
                                          <p:spTgt spid="7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84"/>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775" name="Google Shape;775;p84"/>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83</a:t>
            </a:fld>
            <a:endParaRPr sz="1400">
              <a:solidFill>
                <a:schemeClr val="dk2"/>
              </a:solidFill>
              <a:latin typeface="Gill Sans"/>
              <a:ea typeface="Gill Sans"/>
              <a:cs typeface="Gill Sans"/>
              <a:sym typeface="Gill Sans"/>
            </a:endParaRPr>
          </a:p>
        </p:txBody>
      </p:sp>
      <p:sp>
        <p:nvSpPr>
          <p:cNvPr id="776" name="Google Shape;776;p84"/>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514350" lvl="0" indent="-514350" algn="l" rtl="0">
              <a:spcBef>
                <a:spcPts val="0"/>
              </a:spcBef>
              <a:spcAft>
                <a:spcPts val="0"/>
              </a:spcAft>
              <a:buSzPts val="2128"/>
              <a:buFont typeface="Bookman Old Style"/>
              <a:buAutoNum type="arabicPeriod"/>
            </a:pPr>
            <a:r>
              <a:rPr lang="en-US"/>
              <a:t/>
            </a:r>
            <a:br>
              <a:rPr lang="en-US"/>
            </a:br>
            <a:endParaRPr/>
          </a:p>
          <a:p>
            <a:pPr marL="273050" lvl="0" indent="-273050" algn="l" rtl="0">
              <a:spcBef>
                <a:spcPts val="600"/>
              </a:spcBef>
              <a:spcAft>
                <a:spcPts val="0"/>
              </a:spcAft>
              <a:buSzPts val="2128"/>
              <a:buFont typeface="Noto Sans Symbols"/>
              <a:buChar char="⮚"/>
            </a:pPr>
            <a:r>
              <a:rPr lang="en-US" b="1"/>
              <a:t>Từ khóa thông tin.</a:t>
            </a:r>
            <a:r>
              <a:rPr lang="en-US"/>
              <a:t> </a:t>
            </a:r>
            <a:br>
              <a:rPr lang="en-US"/>
            </a:br>
            <a:r>
              <a:rPr lang="en-US"/>
              <a:t> Là loại từ khóa cung các thông tin hữu ích về sản phẩm, dịch vụ đến khách hàng. Đây là loại từ khóa</a:t>
            </a:r>
            <a:br>
              <a:rPr lang="en-US"/>
            </a:br>
            <a:r>
              <a:rPr lang="en-US"/>
              <a:t>được khách hàng tìm kiếm nhiều nhất (Quyết định mua hàng thấp) </a:t>
            </a:r>
            <a:endParaRPr/>
          </a:p>
          <a:p>
            <a:pPr marL="547688" lvl="1" indent="-273049" algn="l" rtl="0">
              <a:spcBef>
                <a:spcPts val="500"/>
              </a:spcBef>
              <a:spcAft>
                <a:spcPts val="0"/>
              </a:spcAft>
              <a:buSzPts val="1824"/>
              <a:buFont typeface="Noto Sans Symbols"/>
              <a:buChar char="⮚"/>
            </a:pPr>
            <a:r>
              <a:rPr lang="en-US"/>
              <a:t>Ví dụ :Đánh Giá Sàn phẩm MacBook, Tính năng của IPhone</a:t>
            </a:r>
            <a:br>
              <a:rPr lang="en-US"/>
            </a:br>
            <a:r>
              <a:rPr lang="en-US"/>
              <a:t> </a:t>
            </a:r>
            <a:endParaRPr/>
          </a:p>
          <a:p>
            <a:pPr marL="0" lvl="0" indent="0" algn="l" rtl="0">
              <a:spcBef>
                <a:spcPts val="600"/>
              </a:spcBef>
              <a:spcAft>
                <a:spcPts val="0"/>
              </a:spcAft>
              <a:buSzPts val="2128"/>
              <a:buNone/>
            </a:pP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
        <p:nvSpPr>
          <p:cNvPr id="777" name="Google Shape;777;p84"/>
          <p:cNvSpPr/>
          <p:nvPr/>
        </p:nvSpPr>
        <p:spPr>
          <a:xfrm>
            <a:off x="457200" y="1371600"/>
            <a:ext cx="8153400"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Các Loại từ Khóa</a:t>
            </a:r>
            <a:r>
              <a:rPr lang="en-US" sz="2800">
                <a:solidFill>
                  <a:schemeClr val="dk1"/>
                </a:solidFill>
                <a:latin typeface="Arial"/>
                <a:ea typeface="Arial"/>
                <a:cs typeface="Arial"/>
                <a:sym typeface="Arial"/>
              </a:rPr>
              <a:t/>
            </a:r>
            <a:br>
              <a:rPr lang="en-US" sz="2800">
                <a:solidFill>
                  <a:schemeClr val="dk1"/>
                </a:solidFill>
                <a:latin typeface="Arial"/>
                <a:ea typeface="Arial"/>
                <a:cs typeface="Arial"/>
                <a:sym typeface="Arial"/>
              </a:rPr>
            </a:br>
            <a:endParaRPr sz="2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6">
                                            <p:txEl>
                                              <p:pRg st="0" end="0"/>
                                            </p:txEl>
                                          </p:spTgt>
                                        </p:tgtEl>
                                        <p:attrNameLst>
                                          <p:attrName>style.visibility</p:attrName>
                                        </p:attrNameLst>
                                      </p:cBhvr>
                                      <p:to>
                                        <p:strVal val="visible"/>
                                      </p:to>
                                    </p:set>
                                    <p:animEffect transition="in" filter="fade">
                                      <p:cBhvr>
                                        <p:cTn id="7" dur="500"/>
                                        <p:tgtEl>
                                          <p:spTgt spid="7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6">
                                            <p:txEl>
                                              <p:pRg st="1" end="1"/>
                                            </p:txEl>
                                          </p:spTgt>
                                        </p:tgtEl>
                                        <p:attrNameLst>
                                          <p:attrName>style.visibility</p:attrName>
                                        </p:attrNameLst>
                                      </p:cBhvr>
                                      <p:to>
                                        <p:strVal val="visible"/>
                                      </p:to>
                                    </p:set>
                                    <p:animEffect transition="in" filter="fade">
                                      <p:cBhvr>
                                        <p:cTn id="12" dur="500"/>
                                        <p:tgtEl>
                                          <p:spTgt spid="7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6">
                                            <p:txEl>
                                              <p:pRg st="2" end="2"/>
                                            </p:txEl>
                                          </p:spTgt>
                                        </p:tgtEl>
                                        <p:attrNameLst>
                                          <p:attrName>style.visibility</p:attrName>
                                        </p:attrNameLst>
                                      </p:cBhvr>
                                      <p:to>
                                        <p:strVal val="visible"/>
                                      </p:to>
                                    </p:set>
                                    <p:animEffect transition="in" filter="fade">
                                      <p:cBhvr>
                                        <p:cTn id="17" dur="500"/>
                                        <p:tgtEl>
                                          <p:spTgt spid="7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76">
                                            <p:txEl>
                                              <p:pRg st="3" end="3"/>
                                            </p:txEl>
                                          </p:spTgt>
                                        </p:tgtEl>
                                        <p:attrNameLst>
                                          <p:attrName>style.visibility</p:attrName>
                                        </p:attrNameLst>
                                      </p:cBhvr>
                                      <p:to>
                                        <p:strVal val="visible"/>
                                      </p:to>
                                    </p:set>
                                    <p:animEffect transition="in" filter="fade">
                                      <p:cBhvr>
                                        <p:cTn id="22" dur="500"/>
                                        <p:tgtEl>
                                          <p:spTgt spid="7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76">
                                            <p:txEl>
                                              <p:pRg st="4" end="4"/>
                                            </p:txEl>
                                          </p:spTgt>
                                        </p:tgtEl>
                                        <p:attrNameLst>
                                          <p:attrName>style.visibility</p:attrName>
                                        </p:attrNameLst>
                                      </p:cBhvr>
                                      <p:to>
                                        <p:strVal val="visible"/>
                                      </p:to>
                                    </p:set>
                                    <p:animEffect transition="in" filter="fade">
                                      <p:cBhvr>
                                        <p:cTn id="27" dur="500"/>
                                        <p:tgtEl>
                                          <p:spTgt spid="7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76">
                                            <p:txEl>
                                              <p:pRg st="5" end="5"/>
                                            </p:txEl>
                                          </p:spTgt>
                                        </p:tgtEl>
                                        <p:attrNameLst>
                                          <p:attrName>style.visibility</p:attrName>
                                        </p:attrNameLst>
                                      </p:cBhvr>
                                      <p:to>
                                        <p:strVal val="visible"/>
                                      </p:to>
                                    </p:set>
                                    <p:animEffect transition="in" filter="fade">
                                      <p:cBhvr>
                                        <p:cTn id="32" dur="500"/>
                                        <p:tgtEl>
                                          <p:spTgt spid="77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77">
                                            <p:txEl>
                                              <p:pRg st="0" end="0"/>
                                            </p:txEl>
                                          </p:spTgt>
                                        </p:tgtEl>
                                        <p:attrNameLst>
                                          <p:attrName>style.visibility</p:attrName>
                                        </p:attrNameLst>
                                      </p:cBhvr>
                                      <p:to>
                                        <p:strVal val="visible"/>
                                      </p:to>
                                    </p:set>
                                    <p:animEffect transition="in" filter="fade">
                                      <p:cBhvr>
                                        <p:cTn id="37" dur="500"/>
                                        <p:tgtEl>
                                          <p:spTgt spid="7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85"/>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784" name="Google Shape;784;p85"/>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84</a:t>
            </a:fld>
            <a:endParaRPr sz="1400">
              <a:solidFill>
                <a:schemeClr val="dk2"/>
              </a:solidFill>
              <a:latin typeface="Gill Sans"/>
              <a:ea typeface="Gill Sans"/>
              <a:cs typeface="Gill Sans"/>
              <a:sym typeface="Gill Sans"/>
            </a:endParaRPr>
          </a:p>
        </p:txBody>
      </p:sp>
      <p:sp>
        <p:nvSpPr>
          <p:cNvPr id="785" name="Google Shape;785;p85"/>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514350" lvl="0" indent="-514350" algn="l" rtl="0">
              <a:spcBef>
                <a:spcPts val="0"/>
              </a:spcBef>
              <a:spcAft>
                <a:spcPts val="0"/>
              </a:spcAft>
              <a:buSzPts val="2128"/>
              <a:buFont typeface="Bookman Old Style"/>
              <a:buAutoNum type="arabicPeriod"/>
            </a:pPr>
            <a:r>
              <a:rPr lang="en-US"/>
              <a:t/>
            </a:r>
            <a:br>
              <a:rPr lang="en-US"/>
            </a:br>
            <a:endParaRPr/>
          </a:p>
          <a:p>
            <a:pPr marL="273050" lvl="0" indent="-273050" algn="l" rtl="0">
              <a:spcBef>
                <a:spcPts val="600"/>
              </a:spcBef>
              <a:spcAft>
                <a:spcPts val="0"/>
              </a:spcAft>
              <a:buSzPts val="2128"/>
              <a:buFont typeface="Noto Sans Symbols"/>
              <a:buChar char="⮚"/>
            </a:pPr>
            <a:r>
              <a:rPr lang="en-US" b="1"/>
              <a:t>Từ khóa thông tin.</a:t>
            </a:r>
            <a:r>
              <a:rPr lang="en-US"/>
              <a:t> </a:t>
            </a:r>
            <a:br>
              <a:rPr lang="en-US"/>
            </a:br>
            <a:r>
              <a:rPr lang="en-US"/>
              <a:t> Là loại từ khóa cung các thông tin hữu ích về sản phẩm, dịch vụ đến khách hàng. Đây là loại từ khóa</a:t>
            </a:r>
            <a:br>
              <a:rPr lang="en-US"/>
            </a:br>
            <a:r>
              <a:rPr lang="en-US"/>
              <a:t>được khách hàng tìm kiếm nhiều nhất (Quyết định mua hàng thấp) </a:t>
            </a:r>
            <a:endParaRPr/>
          </a:p>
          <a:p>
            <a:pPr marL="547688" lvl="1" indent="-273049" algn="l" rtl="0">
              <a:spcBef>
                <a:spcPts val="500"/>
              </a:spcBef>
              <a:spcAft>
                <a:spcPts val="0"/>
              </a:spcAft>
              <a:buSzPts val="1824"/>
              <a:buFont typeface="Noto Sans Symbols"/>
              <a:buChar char="⮚"/>
            </a:pPr>
            <a:r>
              <a:rPr lang="en-US" b="1"/>
              <a:t>Ví dụ :Đánh Giá Sàn phẩm MacBook, Tính năng của Iphone</a:t>
            </a:r>
            <a:endParaRPr b="1"/>
          </a:p>
          <a:p>
            <a:pPr marL="547688" lvl="1" indent="-273049" algn="l" rtl="0">
              <a:spcBef>
                <a:spcPts val="500"/>
              </a:spcBef>
              <a:spcAft>
                <a:spcPts val="0"/>
              </a:spcAft>
              <a:buSzPts val="1824"/>
              <a:buFont typeface="Noto Sans Symbols"/>
              <a:buChar char="⮚"/>
            </a:pPr>
            <a:r>
              <a:rPr lang="en-US" b="1"/>
              <a:t>Từ khóa chung và khó Seo</a:t>
            </a:r>
            <a:br>
              <a:rPr lang="en-US" b="1"/>
            </a:b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
        <p:nvSpPr>
          <p:cNvPr id="786" name="Google Shape;786;p85"/>
          <p:cNvSpPr/>
          <p:nvPr/>
        </p:nvSpPr>
        <p:spPr>
          <a:xfrm>
            <a:off x="457200" y="1371600"/>
            <a:ext cx="8153400"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Các Loại từ Khóa</a:t>
            </a:r>
            <a:r>
              <a:rPr lang="en-US" sz="2800">
                <a:solidFill>
                  <a:schemeClr val="dk1"/>
                </a:solidFill>
                <a:latin typeface="Arial"/>
                <a:ea typeface="Arial"/>
                <a:cs typeface="Arial"/>
                <a:sym typeface="Arial"/>
              </a:rPr>
              <a:t/>
            </a:r>
            <a:br>
              <a:rPr lang="en-US" sz="2800">
                <a:solidFill>
                  <a:schemeClr val="dk1"/>
                </a:solidFill>
                <a:latin typeface="Arial"/>
                <a:ea typeface="Arial"/>
                <a:cs typeface="Arial"/>
                <a:sym typeface="Arial"/>
              </a:rPr>
            </a:br>
            <a:endParaRPr sz="2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5">
                                            <p:txEl>
                                              <p:pRg st="0" end="0"/>
                                            </p:txEl>
                                          </p:spTgt>
                                        </p:tgtEl>
                                        <p:attrNameLst>
                                          <p:attrName>style.visibility</p:attrName>
                                        </p:attrNameLst>
                                      </p:cBhvr>
                                      <p:to>
                                        <p:strVal val="visible"/>
                                      </p:to>
                                    </p:set>
                                    <p:animEffect transition="in" filter="fade">
                                      <p:cBhvr>
                                        <p:cTn id="7" dur="500"/>
                                        <p:tgtEl>
                                          <p:spTgt spid="7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5">
                                            <p:txEl>
                                              <p:pRg st="1" end="1"/>
                                            </p:txEl>
                                          </p:spTgt>
                                        </p:tgtEl>
                                        <p:attrNameLst>
                                          <p:attrName>style.visibility</p:attrName>
                                        </p:attrNameLst>
                                      </p:cBhvr>
                                      <p:to>
                                        <p:strVal val="visible"/>
                                      </p:to>
                                    </p:set>
                                    <p:animEffect transition="in" filter="fade">
                                      <p:cBhvr>
                                        <p:cTn id="12" dur="500"/>
                                        <p:tgtEl>
                                          <p:spTgt spid="78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85">
                                            <p:txEl>
                                              <p:pRg st="2" end="2"/>
                                            </p:txEl>
                                          </p:spTgt>
                                        </p:tgtEl>
                                        <p:attrNameLst>
                                          <p:attrName>style.visibility</p:attrName>
                                        </p:attrNameLst>
                                      </p:cBhvr>
                                      <p:to>
                                        <p:strVal val="visible"/>
                                      </p:to>
                                    </p:set>
                                    <p:animEffect transition="in" filter="fade">
                                      <p:cBhvr>
                                        <p:cTn id="17" dur="500"/>
                                        <p:tgtEl>
                                          <p:spTgt spid="78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85">
                                            <p:txEl>
                                              <p:pRg st="3" end="3"/>
                                            </p:txEl>
                                          </p:spTgt>
                                        </p:tgtEl>
                                        <p:attrNameLst>
                                          <p:attrName>style.visibility</p:attrName>
                                        </p:attrNameLst>
                                      </p:cBhvr>
                                      <p:to>
                                        <p:strVal val="visible"/>
                                      </p:to>
                                    </p:set>
                                    <p:animEffect transition="in" filter="fade">
                                      <p:cBhvr>
                                        <p:cTn id="22" dur="500"/>
                                        <p:tgtEl>
                                          <p:spTgt spid="78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85">
                                            <p:txEl>
                                              <p:pRg st="4" end="4"/>
                                            </p:txEl>
                                          </p:spTgt>
                                        </p:tgtEl>
                                        <p:attrNameLst>
                                          <p:attrName>style.visibility</p:attrName>
                                        </p:attrNameLst>
                                      </p:cBhvr>
                                      <p:to>
                                        <p:strVal val="visible"/>
                                      </p:to>
                                    </p:set>
                                    <p:animEffect transition="in" filter="fade">
                                      <p:cBhvr>
                                        <p:cTn id="27" dur="500"/>
                                        <p:tgtEl>
                                          <p:spTgt spid="78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85">
                                            <p:txEl>
                                              <p:pRg st="5" end="5"/>
                                            </p:txEl>
                                          </p:spTgt>
                                        </p:tgtEl>
                                        <p:attrNameLst>
                                          <p:attrName>style.visibility</p:attrName>
                                        </p:attrNameLst>
                                      </p:cBhvr>
                                      <p:to>
                                        <p:strVal val="visible"/>
                                      </p:to>
                                    </p:set>
                                    <p:animEffect transition="in" filter="fade">
                                      <p:cBhvr>
                                        <p:cTn id="32" dur="500"/>
                                        <p:tgtEl>
                                          <p:spTgt spid="78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86">
                                            <p:txEl>
                                              <p:pRg st="0" end="0"/>
                                            </p:txEl>
                                          </p:spTgt>
                                        </p:tgtEl>
                                        <p:attrNameLst>
                                          <p:attrName>style.visibility</p:attrName>
                                        </p:attrNameLst>
                                      </p:cBhvr>
                                      <p:to>
                                        <p:strVal val="visible"/>
                                      </p:to>
                                    </p:set>
                                    <p:animEffect transition="in" filter="fade">
                                      <p:cBhvr>
                                        <p:cTn id="37" dur="500"/>
                                        <p:tgtEl>
                                          <p:spTgt spid="7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86"/>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793" name="Google Shape;793;p86"/>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85</a:t>
            </a:fld>
            <a:endParaRPr sz="1400">
              <a:solidFill>
                <a:schemeClr val="dk2"/>
              </a:solidFill>
              <a:latin typeface="Gill Sans"/>
              <a:ea typeface="Gill Sans"/>
              <a:cs typeface="Gill Sans"/>
              <a:sym typeface="Gill Sans"/>
            </a:endParaRPr>
          </a:p>
        </p:txBody>
      </p:sp>
      <p:sp>
        <p:nvSpPr>
          <p:cNvPr id="794" name="Google Shape;794;p86"/>
          <p:cNvSpPr txBox="1">
            <a:spLocks noGrp="1"/>
          </p:cNvSpPr>
          <p:nvPr>
            <p:ph type="body" idx="1"/>
          </p:nvPr>
        </p:nvSpPr>
        <p:spPr>
          <a:xfrm>
            <a:off x="457200" y="1219200"/>
            <a:ext cx="8686800" cy="4937760"/>
          </a:xfrm>
          <a:prstGeom prst="rect">
            <a:avLst/>
          </a:prstGeom>
          <a:noFill/>
          <a:ln>
            <a:noFill/>
          </a:ln>
        </p:spPr>
        <p:txBody>
          <a:bodyPr spcFirstLastPara="1" wrap="square" lIns="91425" tIns="45700" rIns="91425" bIns="45700" anchor="t" anchorCtr="0">
            <a:noAutofit/>
          </a:bodyPr>
          <a:lstStyle/>
          <a:p>
            <a:pPr marL="514350" lvl="0" indent="-514350" algn="l" rtl="0">
              <a:spcBef>
                <a:spcPts val="0"/>
              </a:spcBef>
              <a:spcAft>
                <a:spcPts val="0"/>
              </a:spcAft>
              <a:buSzPts val="2128"/>
              <a:buFont typeface="Bookman Old Style"/>
              <a:buAutoNum type="arabicPeriod"/>
            </a:pPr>
            <a:r>
              <a:rPr lang="en-US"/>
              <a:t/>
            </a:r>
            <a:br>
              <a:rPr lang="en-US"/>
            </a:br>
            <a:endParaRPr/>
          </a:p>
          <a:p>
            <a:pPr marL="273050" lvl="0" indent="-273050" algn="l" rtl="0">
              <a:spcBef>
                <a:spcPts val="600"/>
              </a:spcBef>
              <a:spcAft>
                <a:spcPts val="0"/>
              </a:spcAft>
              <a:buSzPts val="2128"/>
              <a:buFont typeface="Noto Sans Symbols"/>
              <a:buChar char="⮚"/>
            </a:pPr>
            <a:r>
              <a:rPr lang="en-US" b="1"/>
              <a:t>Từ khóa thương mại.</a:t>
            </a:r>
            <a:r>
              <a:rPr lang="en-US"/>
              <a:t> </a:t>
            </a:r>
            <a:endParaRPr/>
          </a:p>
          <a:p>
            <a:pPr marL="547688" lvl="1" indent="-273049" algn="l" rtl="0">
              <a:spcBef>
                <a:spcPts val="500"/>
              </a:spcBef>
              <a:spcAft>
                <a:spcPts val="0"/>
              </a:spcAft>
              <a:buSzPts val="1824"/>
              <a:buFont typeface="Noto Sans Symbols"/>
              <a:buChar char="⮚"/>
            </a:pPr>
            <a:r>
              <a:rPr lang="en-US"/>
              <a:t>Là loại từ khóa miêu tả chính xác những thông tin khách hàng cần tìm. </a:t>
            </a:r>
            <a:endParaRPr/>
          </a:p>
          <a:p>
            <a:pPr marL="547688" lvl="1" indent="-273049" algn="l" rtl="0">
              <a:spcBef>
                <a:spcPts val="500"/>
              </a:spcBef>
              <a:spcAft>
                <a:spcPts val="0"/>
              </a:spcAft>
              <a:buSzPts val="1824"/>
              <a:buFont typeface="Noto Sans Symbols"/>
              <a:buChar char="⮚"/>
            </a:pPr>
            <a:r>
              <a:rPr lang="en-US"/>
              <a:t>Khách hàng khi tìm kiếm từ khóa dạng này có nhu cầu mua hàng rất cao </a:t>
            </a:r>
            <a:endParaRPr b="1"/>
          </a:p>
          <a:p>
            <a:pPr marL="547688" lvl="1" indent="-273049" algn="l" rtl="0">
              <a:spcBef>
                <a:spcPts val="500"/>
              </a:spcBef>
              <a:spcAft>
                <a:spcPts val="0"/>
              </a:spcAft>
              <a:buSzPts val="1824"/>
              <a:buFont typeface="Noto Sans Symbols"/>
              <a:buChar char="⮚"/>
            </a:pPr>
            <a:r>
              <a:rPr lang="en-US"/>
              <a:t>Ví dụ :Đánh Giá Sàn phẩm MacBook proc 2016, Tính năng của Iphone 6s</a:t>
            </a:r>
            <a:endParaRPr/>
          </a:p>
          <a:p>
            <a:pPr marL="547688" lvl="1" indent="-273049" algn="l" rtl="0">
              <a:spcBef>
                <a:spcPts val="500"/>
              </a:spcBef>
              <a:spcAft>
                <a:spcPts val="0"/>
              </a:spcAft>
              <a:buSzPts val="1824"/>
              <a:buFont typeface="Noto Sans Symbols"/>
              <a:buChar char="⮚"/>
            </a:pPr>
            <a:r>
              <a:rPr lang="en-US"/>
              <a:t>Từ khóa có độ khó trung bình, mang tính chất thương mại cao. Cần làm cho tất cả các chiến dịch. </a:t>
            </a:r>
            <a:br>
              <a:rPr lang="en-US"/>
            </a:br>
            <a:endParaRPr b="1"/>
          </a:p>
          <a:p>
            <a:pPr marL="274638" lvl="1" indent="0" algn="l" rtl="0">
              <a:spcBef>
                <a:spcPts val="500"/>
              </a:spcBef>
              <a:spcAft>
                <a:spcPts val="0"/>
              </a:spcAft>
              <a:buSzPts val="1824"/>
              <a:buNone/>
            </a:pPr>
            <a:r>
              <a:rPr lang="en-US" b="1"/>
              <a:t/>
            </a:r>
            <a:br>
              <a:rPr lang="en-US" b="1"/>
            </a:br>
            <a:r>
              <a:rPr lang="en-US"/>
              <a:t/>
            </a:r>
            <a:br>
              <a:rPr lang="en-US"/>
            </a:br>
            <a:r>
              <a:rPr lang="en-US"/>
              <a:t/>
            </a:r>
            <a:br>
              <a:rPr lang="en-US"/>
            </a:br>
            <a:r>
              <a:rPr lang="en-US"/>
              <a:t/>
            </a:r>
            <a:br>
              <a:rPr lang="en-US"/>
            </a:br>
            <a:r>
              <a:rPr lang="en-US"/>
              <a:t/>
            </a:r>
            <a:br>
              <a:rPr lang="en-US"/>
            </a:br>
            <a:r>
              <a:rPr lang="en-US"/>
              <a:t>. </a:t>
            </a:r>
            <a:br>
              <a:rPr lang="en-US"/>
            </a:br>
            <a:r>
              <a:rPr lang="en-US"/>
              <a:t/>
            </a:r>
            <a:br>
              <a:rPr lang="en-US"/>
            </a:br>
            <a:r>
              <a:rPr lang="en-US"/>
              <a:t/>
            </a:r>
            <a:br>
              <a:rPr lang="en-US"/>
            </a:br>
            <a:r>
              <a:rPr lang="en-US"/>
              <a:t/>
            </a:r>
            <a:br>
              <a:rPr lang="en-US"/>
            </a:br>
            <a:r>
              <a:rPr lang="en-US"/>
              <a:t/>
            </a:r>
            <a:br>
              <a:rPr lang="en-US"/>
            </a:br>
            <a:endParaRPr/>
          </a:p>
          <a:p>
            <a:pPr marL="547688" lvl="1" indent="-157225" algn="just" rtl="0">
              <a:spcBef>
                <a:spcPts val="500"/>
              </a:spcBef>
              <a:spcAft>
                <a:spcPts val="0"/>
              </a:spcAft>
              <a:buSzPts val="1824"/>
              <a:buNone/>
            </a:pPr>
            <a:endParaRPr b="1"/>
          </a:p>
          <a:p>
            <a:pPr marL="0" lvl="0" indent="0" algn="just" rtl="0">
              <a:spcBef>
                <a:spcPts val="600"/>
              </a:spcBef>
              <a:spcAft>
                <a:spcPts val="0"/>
              </a:spcAft>
              <a:buSzPts val="2128"/>
              <a:buNone/>
            </a:pPr>
            <a:r>
              <a:rPr lang="en-US"/>
              <a:t>.</a:t>
            </a:r>
            <a:endParaRPr/>
          </a:p>
        </p:txBody>
      </p:sp>
      <p:sp>
        <p:nvSpPr>
          <p:cNvPr id="795" name="Google Shape;795;p86"/>
          <p:cNvSpPr/>
          <p:nvPr/>
        </p:nvSpPr>
        <p:spPr>
          <a:xfrm>
            <a:off x="457200" y="1371600"/>
            <a:ext cx="8153400"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Các Loại từ Khóa</a:t>
            </a:r>
            <a:r>
              <a:rPr lang="en-US" sz="2800">
                <a:solidFill>
                  <a:schemeClr val="dk1"/>
                </a:solidFill>
                <a:latin typeface="Arial"/>
                <a:ea typeface="Arial"/>
                <a:cs typeface="Arial"/>
                <a:sym typeface="Arial"/>
              </a:rPr>
              <a:t/>
            </a:r>
            <a:br>
              <a:rPr lang="en-US" sz="2800">
                <a:solidFill>
                  <a:schemeClr val="dk1"/>
                </a:solidFill>
                <a:latin typeface="Arial"/>
                <a:ea typeface="Arial"/>
                <a:cs typeface="Arial"/>
                <a:sym typeface="Arial"/>
              </a:rPr>
            </a:br>
            <a:endParaRPr sz="2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4">
                                            <p:txEl>
                                              <p:pRg st="0" end="0"/>
                                            </p:txEl>
                                          </p:spTgt>
                                        </p:tgtEl>
                                        <p:attrNameLst>
                                          <p:attrName>style.visibility</p:attrName>
                                        </p:attrNameLst>
                                      </p:cBhvr>
                                      <p:to>
                                        <p:strVal val="visible"/>
                                      </p:to>
                                    </p:set>
                                    <p:animEffect transition="in" filter="fade">
                                      <p:cBhvr>
                                        <p:cTn id="7" dur="2000"/>
                                        <p:tgtEl>
                                          <p:spTgt spid="7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4">
                                            <p:txEl>
                                              <p:pRg st="1" end="1"/>
                                            </p:txEl>
                                          </p:spTgt>
                                        </p:tgtEl>
                                        <p:attrNameLst>
                                          <p:attrName>style.visibility</p:attrName>
                                        </p:attrNameLst>
                                      </p:cBhvr>
                                      <p:to>
                                        <p:strVal val="visible"/>
                                      </p:to>
                                    </p:set>
                                    <p:animEffect transition="in" filter="fade">
                                      <p:cBhvr>
                                        <p:cTn id="12" dur="2000"/>
                                        <p:tgtEl>
                                          <p:spTgt spid="7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4">
                                            <p:txEl>
                                              <p:pRg st="2" end="2"/>
                                            </p:txEl>
                                          </p:spTgt>
                                        </p:tgtEl>
                                        <p:attrNameLst>
                                          <p:attrName>style.visibility</p:attrName>
                                        </p:attrNameLst>
                                      </p:cBhvr>
                                      <p:to>
                                        <p:strVal val="visible"/>
                                      </p:to>
                                    </p:set>
                                    <p:animEffect transition="in" filter="fade">
                                      <p:cBhvr>
                                        <p:cTn id="17" dur="2000"/>
                                        <p:tgtEl>
                                          <p:spTgt spid="79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4">
                                            <p:txEl>
                                              <p:pRg st="3" end="3"/>
                                            </p:txEl>
                                          </p:spTgt>
                                        </p:tgtEl>
                                        <p:attrNameLst>
                                          <p:attrName>style.visibility</p:attrName>
                                        </p:attrNameLst>
                                      </p:cBhvr>
                                      <p:to>
                                        <p:strVal val="visible"/>
                                      </p:to>
                                    </p:set>
                                    <p:animEffect transition="in" filter="fade">
                                      <p:cBhvr>
                                        <p:cTn id="22" dur="2000"/>
                                        <p:tgtEl>
                                          <p:spTgt spid="79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4">
                                            <p:txEl>
                                              <p:pRg st="4" end="4"/>
                                            </p:txEl>
                                          </p:spTgt>
                                        </p:tgtEl>
                                        <p:attrNameLst>
                                          <p:attrName>style.visibility</p:attrName>
                                        </p:attrNameLst>
                                      </p:cBhvr>
                                      <p:to>
                                        <p:strVal val="visible"/>
                                      </p:to>
                                    </p:set>
                                    <p:animEffect transition="in" filter="fade">
                                      <p:cBhvr>
                                        <p:cTn id="27" dur="2000"/>
                                        <p:tgtEl>
                                          <p:spTgt spid="79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4">
                                            <p:txEl>
                                              <p:pRg st="5" end="5"/>
                                            </p:txEl>
                                          </p:spTgt>
                                        </p:tgtEl>
                                        <p:attrNameLst>
                                          <p:attrName>style.visibility</p:attrName>
                                        </p:attrNameLst>
                                      </p:cBhvr>
                                      <p:to>
                                        <p:strVal val="visible"/>
                                      </p:to>
                                    </p:set>
                                    <p:animEffect transition="in" filter="fade">
                                      <p:cBhvr>
                                        <p:cTn id="32" dur="2000"/>
                                        <p:tgtEl>
                                          <p:spTgt spid="79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94">
                                            <p:txEl>
                                              <p:pRg st="6" end="6"/>
                                            </p:txEl>
                                          </p:spTgt>
                                        </p:tgtEl>
                                        <p:attrNameLst>
                                          <p:attrName>style.visibility</p:attrName>
                                        </p:attrNameLst>
                                      </p:cBhvr>
                                      <p:to>
                                        <p:strVal val="visible"/>
                                      </p:to>
                                    </p:set>
                                    <p:animEffect transition="in" filter="fade">
                                      <p:cBhvr>
                                        <p:cTn id="37" dur="2000"/>
                                        <p:tgtEl>
                                          <p:spTgt spid="79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94">
                                            <p:txEl>
                                              <p:pRg st="7" end="7"/>
                                            </p:txEl>
                                          </p:spTgt>
                                        </p:tgtEl>
                                        <p:attrNameLst>
                                          <p:attrName>style.visibility</p:attrName>
                                        </p:attrNameLst>
                                      </p:cBhvr>
                                      <p:to>
                                        <p:strVal val="visible"/>
                                      </p:to>
                                    </p:set>
                                    <p:animEffect transition="in" filter="fade">
                                      <p:cBhvr>
                                        <p:cTn id="42" dur="2000"/>
                                        <p:tgtEl>
                                          <p:spTgt spid="79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94">
                                            <p:txEl>
                                              <p:pRg st="8" end="8"/>
                                            </p:txEl>
                                          </p:spTgt>
                                        </p:tgtEl>
                                        <p:attrNameLst>
                                          <p:attrName>style.visibility</p:attrName>
                                        </p:attrNameLst>
                                      </p:cBhvr>
                                      <p:to>
                                        <p:strVal val="visible"/>
                                      </p:to>
                                    </p:set>
                                    <p:animEffect transition="in" filter="fade">
                                      <p:cBhvr>
                                        <p:cTn id="47" dur="2000"/>
                                        <p:tgtEl>
                                          <p:spTgt spid="79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95">
                                            <p:txEl>
                                              <p:pRg st="0" end="0"/>
                                            </p:txEl>
                                          </p:spTgt>
                                        </p:tgtEl>
                                        <p:attrNameLst>
                                          <p:attrName>style.visibility</p:attrName>
                                        </p:attrNameLst>
                                      </p:cBhvr>
                                      <p:to>
                                        <p:strVal val="visible"/>
                                      </p:to>
                                    </p:set>
                                    <p:animEffect transition="in" filter="fade">
                                      <p:cBhvr>
                                        <p:cTn id="52" dur="500"/>
                                        <p:tgtEl>
                                          <p:spTgt spid="7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87"/>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802" name="Google Shape;802;p87"/>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86</a:t>
            </a:fld>
            <a:endParaRPr sz="1400">
              <a:solidFill>
                <a:schemeClr val="dk2"/>
              </a:solidFill>
              <a:latin typeface="Gill Sans"/>
              <a:ea typeface="Gill Sans"/>
              <a:cs typeface="Gill Sans"/>
              <a:sym typeface="Gill Sans"/>
            </a:endParaRPr>
          </a:p>
        </p:txBody>
      </p:sp>
      <p:sp>
        <p:nvSpPr>
          <p:cNvPr id="803" name="Google Shape;803;p87"/>
          <p:cNvSpPr/>
          <p:nvPr/>
        </p:nvSpPr>
        <p:spPr>
          <a:xfrm>
            <a:off x="457200" y="1371600"/>
            <a:ext cx="8153400"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2. Tầm quan trọng của từ khóa trong 1 chiến lược Seo</a:t>
            </a:r>
            <a:r>
              <a:rPr lang="en-US" sz="2800">
                <a:solidFill>
                  <a:schemeClr val="dk1"/>
                </a:solidFill>
                <a:latin typeface="Arial"/>
                <a:ea typeface="Arial"/>
                <a:cs typeface="Arial"/>
                <a:sym typeface="Arial"/>
              </a:rPr>
              <a:t> </a:t>
            </a:r>
            <a:br>
              <a:rPr lang="en-US" sz="2800">
                <a:solidFill>
                  <a:schemeClr val="dk1"/>
                </a:solidFill>
                <a:latin typeface="Arial"/>
                <a:ea typeface="Arial"/>
                <a:cs typeface="Arial"/>
                <a:sym typeface="Arial"/>
              </a:rPr>
            </a:br>
            <a:endParaRPr sz="2800">
              <a:solidFill>
                <a:schemeClr val="dk1"/>
              </a:solidFill>
              <a:latin typeface="Arial"/>
              <a:ea typeface="Arial"/>
              <a:cs typeface="Arial"/>
              <a:sym typeface="Arial"/>
            </a:endParaRPr>
          </a:p>
        </p:txBody>
      </p:sp>
      <p:sp>
        <p:nvSpPr>
          <p:cNvPr id="804" name="Google Shape;804;p87"/>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137922" algn="just" rtl="0">
              <a:spcBef>
                <a:spcPts val="0"/>
              </a:spcBef>
              <a:spcAft>
                <a:spcPts val="0"/>
              </a:spcAft>
              <a:buSzPts val="2128"/>
              <a:buNone/>
            </a:pPr>
            <a:endParaRPr/>
          </a:p>
        </p:txBody>
      </p:sp>
      <p:pic>
        <p:nvPicPr>
          <p:cNvPr id="805" name="Google Shape;805;p87"/>
          <p:cNvPicPr preferRelativeResize="0"/>
          <p:nvPr/>
        </p:nvPicPr>
        <p:blipFill rotWithShape="1">
          <a:blip r:embed="rId3">
            <a:alphaModFix/>
          </a:blip>
          <a:srcRect/>
          <a:stretch/>
        </p:blipFill>
        <p:spPr>
          <a:xfrm>
            <a:off x="1950282" y="2057009"/>
            <a:ext cx="5822118" cy="441628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3">
                                            <p:txEl>
                                              <p:pRg st="0" end="0"/>
                                            </p:txEl>
                                          </p:spTgt>
                                        </p:tgtEl>
                                        <p:attrNameLst>
                                          <p:attrName>style.visibility</p:attrName>
                                        </p:attrNameLst>
                                      </p:cBhvr>
                                      <p:to>
                                        <p:strVal val="visible"/>
                                      </p:to>
                                    </p:set>
                                    <p:animEffect transition="in" filter="fade">
                                      <p:cBhvr>
                                        <p:cTn id="7" dur="500"/>
                                        <p:tgtEl>
                                          <p:spTgt spid="80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88"/>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812" name="Google Shape;812;p88"/>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87</a:t>
            </a:fld>
            <a:endParaRPr sz="1400">
              <a:solidFill>
                <a:schemeClr val="dk2"/>
              </a:solidFill>
              <a:latin typeface="Gill Sans"/>
              <a:ea typeface="Gill Sans"/>
              <a:cs typeface="Gill Sans"/>
              <a:sym typeface="Gill Sans"/>
            </a:endParaRPr>
          </a:p>
        </p:txBody>
      </p:sp>
      <p:sp>
        <p:nvSpPr>
          <p:cNvPr id="813" name="Google Shape;813;p88"/>
          <p:cNvSpPr/>
          <p:nvPr/>
        </p:nvSpPr>
        <p:spPr>
          <a:xfrm>
            <a:off x="457200" y="1371600"/>
            <a:ext cx="8153400" cy="5262979"/>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Không nên sử dụng từ khóa mà không ai tìm kiếm</a:t>
            </a:r>
            <a:endParaRPr sz="2800">
              <a:solidFill>
                <a:schemeClr val="dk1"/>
              </a:solidFill>
              <a:latin typeface="Arial"/>
              <a:ea typeface="Arial"/>
              <a:cs typeface="Arial"/>
              <a:sym typeface="Arial"/>
            </a:endParaRPr>
          </a:p>
          <a:p>
            <a:pPr marL="457200" marR="0" lvl="0" indent="-457200" algn="l" rtl="0">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Hãy lựa chọn những từ khóa thực sự phù hợp với website và khả năng SEO của mình, đừng</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nên lựa chọn những từ khóa chung chung với độ cạnh tranh quá cao vì:</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 Từ khóa chung chung có độ cạnh tranh cao =&gt; khó làm SEO.</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 Từ khóa chung chung có tỷ lệ chuyển đổi (tỷ lệ bán hàng) thấp</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
            </a:r>
            <a:br>
              <a:rPr lang="en-US" sz="2800">
                <a:solidFill>
                  <a:schemeClr val="dk1"/>
                </a:solidFill>
                <a:latin typeface="Arial"/>
                <a:ea typeface="Arial"/>
                <a:cs typeface="Arial"/>
                <a:sym typeface="Arial"/>
              </a:rPr>
            </a:br>
            <a:endParaRPr sz="2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3">
                                            <p:txEl>
                                              <p:pRg st="0" end="0"/>
                                            </p:txEl>
                                          </p:spTgt>
                                        </p:tgtEl>
                                        <p:attrNameLst>
                                          <p:attrName>style.visibility</p:attrName>
                                        </p:attrNameLst>
                                      </p:cBhvr>
                                      <p:to>
                                        <p:strVal val="visible"/>
                                      </p:to>
                                    </p:set>
                                    <p:animEffect transition="in" filter="fade">
                                      <p:cBhvr>
                                        <p:cTn id="7" dur="500"/>
                                        <p:tgtEl>
                                          <p:spTgt spid="8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3">
                                            <p:txEl>
                                              <p:pRg st="1" end="1"/>
                                            </p:txEl>
                                          </p:spTgt>
                                        </p:tgtEl>
                                        <p:attrNameLst>
                                          <p:attrName>style.visibility</p:attrName>
                                        </p:attrNameLst>
                                      </p:cBhvr>
                                      <p:to>
                                        <p:strVal val="visible"/>
                                      </p:to>
                                    </p:set>
                                    <p:animEffect transition="in" filter="fade">
                                      <p:cBhvr>
                                        <p:cTn id="12" dur="500"/>
                                        <p:tgtEl>
                                          <p:spTgt spid="8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89"/>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820" name="Google Shape;820;p89"/>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88</a:t>
            </a:fld>
            <a:endParaRPr sz="1400">
              <a:solidFill>
                <a:schemeClr val="dk2"/>
              </a:solidFill>
              <a:latin typeface="Gill Sans"/>
              <a:ea typeface="Gill Sans"/>
              <a:cs typeface="Gill Sans"/>
              <a:sym typeface="Gill Sans"/>
            </a:endParaRPr>
          </a:p>
        </p:txBody>
      </p:sp>
      <p:sp>
        <p:nvSpPr>
          <p:cNvPr id="821" name="Google Shape;821;p89"/>
          <p:cNvSpPr/>
          <p:nvPr/>
        </p:nvSpPr>
        <p:spPr>
          <a:xfrm>
            <a:off x="457200" y="1371600"/>
            <a:ext cx="8153400" cy="3108543"/>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Ví dụ Ở cương vị người dùng, nếu bạn</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chỉ muốn mua giày thể thao Adidas, chắc chắn bạn sẽ tìm kiếm: Mua giày thể thao Adidas chứ</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không search: Giày thể thao.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
            </a:r>
            <a:br>
              <a:rPr lang="en-US" sz="2800">
                <a:solidFill>
                  <a:schemeClr val="dk1"/>
                </a:solidFill>
                <a:latin typeface="Arial"/>
                <a:ea typeface="Arial"/>
                <a:cs typeface="Arial"/>
                <a:sym typeface="Arial"/>
              </a:rPr>
            </a:br>
            <a:endParaRPr sz="2800">
              <a:solidFill>
                <a:schemeClr val="dk1"/>
              </a:solidFill>
              <a:latin typeface="Arial"/>
              <a:ea typeface="Arial"/>
              <a:cs typeface="Arial"/>
              <a:sym typeface="Arial"/>
            </a:endParaRPr>
          </a:p>
        </p:txBody>
      </p:sp>
      <p:pic>
        <p:nvPicPr>
          <p:cNvPr id="822" name="Google Shape;822;p89"/>
          <p:cNvPicPr preferRelativeResize="0"/>
          <p:nvPr/>
        </p:nvPicPr>
        <p:blipFill rotWithShape="1">
          <a:blip r:embed="rId3">
            <a:alphaModFix/>
          </a:blip>
          <a:srcRect/>
          <a:stretch/>
        </p:blipFill>
        <p:spPr>
          <a:xfrm>
            <a:off x="1066800" y="3124200"/>
            <a:ext cx="6858000" cy="361372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1">
                                            <p:txEl>
                                              <p:pRg st="0" end="0"/>
                                            </p:txEl>
                                          </p:spTgt>
                                        </p:tgtEl>
                                        <p:attrNameLst>
                                          <p:attrName>style.visibility</p:attrName>
                                        </p:attrNameLst>
                                      </p:cBhvr>
                                      <p:to>
                                        <p:strVal val="visible"/>
                                      </p:to>
                                    </p:set>
                                    <p:animEffect transition="in" filter="fade">
                                      <p:cBhvr>
                                        <p:cTn id="7" dur="500"/>
                                        <p:tgtEl>
                                          <p:spTgt spid="8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90"/>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829" name="Google Shape;829;p90"/>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89</a:t>
            </a:fld>
            <a:endParaRPr sz="1400">
              <a:solidFill>
                <a:schemeClr val="dk2"/>
              </a:solidFill>
              <a:latin typeface="Gill Sans"/>
              <a:ea typeface="Gill Sans"/>
              <a:cs typeface="Gill Sans"/>
              <a:sym typeface="Gill Sans"/>
            </a:endParaRPr>
          </a:p>
        </p:txBody>
      </p:sp>
      <p:sp>
        <p:nvSpPr>
          <p:cNvPr id="830" name="Google Shape;830;p90"/>
          <p:cNvSpPr/>
          <p:nvPr/>
        </p:nvSpPr>
        <p:spPr>
          <a:xfrm>
            <a:off x="457200" y="1371600"/>
            <a:ext cx="8153400" cy="5693866"/>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Noto Sans Symbols"/>
              <a:buChar char="▪"/>
            </a:pPr>
            <a:r>
              <a:rPr lang="en-US" sz="2800" b="1">
                <a:solidFill>
                  <a:schemeClr val="dk1"/>
                </a:solidFill>
                <a:latin typeface="Arial"/>
                <a:ea typeface="Arial"/>
                <a:cs typeface="Arial"/>
                <a:sym typeface="Arial"/>
              </a:rPr>
              <a:t>Làm sao để tìm từ khóa phù hợp?</a:t>
            </a:r>
            <a:br>
              <a:rPr lang="en-US" sz="2800" b="1">
                <a:solidFill>
                  <a:schemeClr val="dk1"/>
                </a:solidFill>
                <a:latin typeface="Arial"/>
                <a:ea typeface="Arial"/>
                <a:cs typeface="Arial"/>
                <a:sym typeface="Arial"/>
              </a:rPr>
            </a:br>
            <a:r>
              <a:rPr lang="en-US" sz="2800">
                <a:solidFill>
                  <a:schemeClr val="dk1"/>
                </a:solidFill>
                <a:latin typeface="Arial"/>
                <a:ea typeface="Arial"/>
                <a:cs typeface="Arial"/>
                <a:sym typeface="Arial"/>
              </a:rPr>
              <a:t>1. Hãy đứng ở góc độ người dùng để liệt kê ra các từ khóa họ sử dụng để tìm kiếm liên quan đến sản phẩm, dịch vụ của mình.</a:t>
            </a:r>
            <a:endParaRPr sz="2800">
              <a:solidFill>
                <a:schemeClr val="dk1"/>
              </a:solidFill>
              <a:latin typeface="Arial"/>
              <a:ea typeface="Arial"/>
              <a:cs typeface="Arial"/>
              <a:sym typeface="Arial"/>
            </a:endParaRPr>
          </a:p>
          <a:p>
            <a:pPr marL="457200" marR="0" lvl="0" indent="-457200" algn="l" rtl="0">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2. Sử dụng các công cụ để có thêm các gợi ý về từ khóa, lưu lượng tìm kiếm cũng như xu hướng tìm kiếm từ khóa đó trong tương lai.</a:t>
            </a:r>
            <a:endParaRPr sz="2800">
              <a:solidFill>
                <a:schemeClr val="dk1"/>
              </a:solidFill>
              <a:latin typeface="Arial"/>
              <a:ea typeface="Arial"/>
              <a:cs typeface="Arial"/>
              <a:sym typeface="Arial"/>
            </a:endParaRPr>
          </a:p>
          <a:p>
            <a:pPr marL="457200" marR="0" lvl="0" indent="-457200" algn="l" rtl="0">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3. Đánh giá mức độ cạnh tranh của từ khóa, lựa chọn những từ khóa phù hợp với chiến lược Seo của mình.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
            </a:r>
            <a:br>
              <a:rPr lang="en-US" sz="2800">
                <a:solidFill>
                  <a:schemeClr val="dk1"/>
                </a:solidFill>
                <a:latin typeface="Arial"/>
                <a:ea typeface="Arial"/>
                <a:cs typeface="Arial"/>
                <a:sym typeface="Arial"/>
              </a:rPr>
            </a:br>
            <a:endParaRPr sz="2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0">
                                            <p:txEl>
                                              <p:pRg st="0" end="0"/>
                                            </p:txEl>
                                          </p:spTgt>
                                        </p:tgtEl>
                                        <p:attrNameLst>
                                          <p:attrName>style.visibility</p:attrName>
                                        </p:attrNameLst>
                                      </p:cBhvr>
                                      <p:to>
                                        <p:strVal val="visible"/>
                                      </p:to>
                                    </p:set>
                                    <p:animEffect transition="in" filter="fade">
                                      <p:cBhvr>
                                        <p:cTn id="7" dur="500"/>
                                        <p:tgtEl>
                                          <p:spTgt spid="8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0">
                                            <p:txEl>
                                              <p:pRg st="1" end="1"/>
                                            </p:txEl>
                                          </p:spTgt>
                                        </p:tgtEl>
                                        <p:attrNameLst>
                                          <p:attrName>style.visibility</p:attrName>
                                        </p:attrNameLst>
                                      </p:cBhvr>
                                      <p:to>
                                        <p:strVal val="visible"/>
                                      </p:to>
                                    </p:set>
                                    <p:animEffect transition="in" filter="fade">
                                      <p:cBhvr>
                                        <p:cTn id="12" dur="500"/>
                                        <p:tgtEl>
                                          <p:spTgt spid="8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30">
                                            <p:txEl>
                                              <p:pRg st="2" end="2"/>
                                            </p:txEl>
                                          </p:spTgt>
                                        </p:tgtEl>
                                        <p:attrNameLst>
                                          <p:attrName>style.visibility</p:attrName>
                                        </p:attrNameLst>
                                      </p:cBhvr>
                                      <p:to>
                                        <p:strVal val="visible"/>
                                      </p:to>
                                    </p:set>
                                    <p:animEffect transition="in" filter="fade">
                                      <p:cBhvr>
                                        <p:cTn id="17" dur="500"/>
                                        <p:tgtEl>
                                          <p:spTgt spid="8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8"/>
          <p:cNvSpPr txBox="1">
            <a:spLocks noGrp="1"/>
          </p:cNvSpPr>
          <p:nvPr>
            <p:ph type="title"/>
          </p:nvPr>
        </p:nvSpPr>
        <p:spPr>
          <a:xfrm>
            <a:off x="457200" y="76200"/>
            <a:ext cx="8229600" cy="9906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Cơ chế hoạt động của công cụ tìm kiếm Google</a:t>
            </a:r>
            <a:endParaRPr/>
          </a:p>
        </p:txBody>
      </p:sp>
      <p:sp>
        <p:nvSpPr>
          <p:cNvPr id="163" name="Google Shape;163;p8"/>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9</a:t>
            </a:fld>
            <a:endParaRPr sz="1400">
              <a:solidFill>
                <a:schemeClr val="dk2"/>
              </a:solidFill>
              <a:latin typeface="Gill Sans"/>
              <a:ea typeface="Gill Sans"/>
              <a:cs typeface="Gill Sans"/>
              <a:sym typeface="Gill Sans"/>
            </a:endParaRPr>
          </a:p>
        </p:txBody>
      </p:sp>
      <p:sp>
        <p:nvSpPr>
          <p:cNvPr id="164" name="Google Shape;164;p8"/>
          <p:cNvSpPr txBox="1">
            <a:spLocks noGrp="1"/>
          </p:cNvSpPr>
          <p:nvPr>
            <p:ph type="body" idx="1"/>
          </p:nvPr>
        </p:nvSpPr>
        <p:spPr>
          <a:xfrm>
            <a:off x="457200" y="1219200"/>
            <a:ext cx="8229600" cy="4937760"/>
          </a:xfrm>
          <a:prstGeom prst="rect">
            <a:avLst/>
          </a:prstGeom>
          <a:noFill/>
          <a:ln>
            <a:noFill/>
          </a:ln>
        </p:spPr>
        <p:txBody>
          <a:bodyPr spcFirstLastPara="1" wrap="square" lIns="91425" tIns="45700" rIns="91425" bIns="45700" anchor="t" anchorCtr="0">
            <a:noAutofit/>
          </a:bodyPr>
          <a:lstStyle/>
          <a:p>
            <a:pPr marL="273050" lvl="0" indent="-137922" algn="just" rtl="0">
              <a:spcBef>
                <a:spcPts val="0"/>
              </a:spcBef>
              <a:spcAft>
                <a:spcPts val="0"/>
              </a:spcAft>
              <a:buSzPts val="2128"/>
              <a:buNone/>
            </a:pPr>
            <a:endParaRPr/>
          </a:p>
        </p:txBody>
      </p:sp>
      <p:pic>
        <p:nvPicPr>
          <p:cNvPr id="165" name="Google Shape;165;p8"/>
          <p:cNvPicPr preferRelativeResize="0"/>
          <p:nvPr/>
        </p:nvPicPr>
        <p:blipFill rotWithShape="1">
          <a:blip r:embed="rId3">
            <a:alphaModFix/>
          </a:blip>
          <a:srcRect t="62425"/>
          <a:stretch/>
        </p:blipFill>
        <p:spPr>
          <a:xfrm>
            <a:off x="381000" y="1676400"/>
            <a:ext cx="8296114" cy="38100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91"/>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837" name="Google Shape;837;p91"/>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90</a:t>
            </a:fld>
            <a:endParaRPr sz="1400">
              <a:solidFill>
                <a:schemeClr val="dk2"/>
              </a:solidFill>
              <a:latin typeface="Gill Sans"/>
              <a:ea typeface="Gill Sans"/>
              <a:cs typeface="Gill Sans"/>
              <a:sym typeface="Gill Sans"/>
            </a:endParaRPr>
          </a:p>
        </p:txBody>
      </p:sp>
      <p:pic>
        <p:nvPicPr>
          <p:cNvPr id="838" name="Google Shape;838;p91"/>
          <p:cNvPicPr preferRelativeResize="0"/>
          <p:nvPr/>
        </p:nvPicPr>
        <p:blipFill rotWithShape="1">
          <a:blip r:embed="rId3">
            <a:alphaModFix/>
          </a:blip>
          <a:srcRect/>
          <a:stretch/>
        </p:blipFill>
        <p:spPr>
          <a:xfrm>
            <a:off x="685800" y="1447800"/>
            <a:ext cx="7620000" cy="529994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92"/>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845" name="Google Shape;845;p92"/>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91</a:t>
            </a:fld>
            <a:endParaRPr sz="1400">
              <a:solidFill>
                <a:schemeClr val="dk2"/>
              </a:solidFill>
              <a:latin typeface="Gill Sans"/>
              <a:ea typeface="Gill Sans"/>
              <a:cs typeface="Gill Sans"/>
              <a:sym typeface="Gill Sans"/>
            </a:endParaRPr>
          </a:p>
        </p:txBody>
      </p:sp>
      <p:sp>
        <p:nvSpPr>
          <p:cNvPr id="846" name="Google Shape;846;p92"/>
          <p:cNvSpPr/>
          <p:nvPr/>
        </p:nvSpPr>
        <p:spPr>
          <a:xfrm>
            <a:off x="457200" y="1524000"/>
            <a:ext cx="8153400" cy="39087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Các Bước nghiên cứu và lựa chọn từ khóa.</a:t>
            </a:r>
            <a:endParaRPr sz="2800" b="1">
              <a:solidFill>
                <a:schemeClr val="dk1"/>
              </a:solidFill>
              <a:latin typeface="Arial"/>
              <a:ea typeface="Arial"/>
              <a:cs typeface="Arial"/>
              <a:sym typeface="Arial"/>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
            </a:r>
            <a:br>
              <a:rPr lang="en-US" sz="2800" b="1">
                <a:solidFill>
                  <a:schemeClr val="dk1"/>
                </a:solidFill>
                <a:latin typeface="Arial"/>
                <a:ea typeface="Arial"/>
                <a:cs typeface="Arial"/>
                <a:sym typeface="Arial"/>
              </a:rPr>
            </a:br>
            <a:r>
              <a:rPr lang="en-US" sz="2800" b="1">
                <a:solidFill>
                  <a:schemeClr val="dk1"/>
                </a:solidFill>
                <a:latin typeface="Arial"/>
                <a:ea typeface="Arial"/>
                <a:cs typeface="Arial"/>
                <a:sym typeface="Arial"/>
              </a:rPr>
              <a:t>Bước  1: Xác định web site </a:t>
            </a:r>
            <a:r>
              <a:rPr lang="en-US" sz="2800">
                <a:solidFill>
                  <a:schemeClr val="dk1"/>
                </a:solidFill>
                <a:latin typeface="Arial"/>
                <a:ea typeface="Arial"/>
                <a:cs typeface="Arial"/>
                <a:sym typeface="Arial"/>
              </a:rPr>
              <a:t>bán sản phẩm gì?(What)</a:t>
            </a:r>
            <a:endParaRPr/>
          </a:p>
          <a:p>
            <a:pPr marL="0" marR="0" lvl="0" indent="0" algn="l" rtl="0">
              <a:spcBef>
                <a:spcPts val="0"/>
              </a:spcBef>
              <a:spcAft>
                <a:spcPts val="0"/>
              </a:spcAft>
              <a:buNone/>
            </a:pPr>
            <a:r>
              <a:rPr lang="en-US" sz="2800">
                <a:solidFill>
                  <a:schemeClr val="dk1"/>
                </a:solidFill>
                <a:latin typeface="Arial"/>
                <a:ea typeface="Arial"/>
                <a:cs typeface="Arial"/>
                <a:sym typeface="Arial"/>
              </a:rPr>
              <a:t/>
            </a:r>
            <a:br>
              <a:rPr lang="en-US" sz="2800">
                <a:solidFill>
                  <a:schemeClr val="dk1"/>
                </a:solidFill>
                <a:latin typeface="Arial"/>
                <a:ea typeface="Arial"/>
                <a:cs typeface="Arial"/>
                <a:sym typeface="Arial"/>
              </a:rPr>
            </a:br>
            <a:r>
              <a:rPr lang="en-US" sz="2800" b="1">
                <a:solidFill>
                  <a:schemeClr val="dk1"/>
                </a:solidFill>
                <a:latin typeface="Arial"/>
                <a:ea typeface="Arial"/>
                <a:cs typeface="Arial"/>
                <a:sym typeface="Arial"/>
              </a:rPr>
              <a:t>Bước 2 </a:t>
            </a:r>
            <a:r>
              <a:rPr lang="en-US" sz="2800">
                <a:solidFill>
                  <a:schemeClr val="dk1"/>
                </a:solidFill>
                <a:latin typeface="Arial"/>
                <a:ea typeface="Arial"/>
                <a:cs typeface="Arial"/>
                <a:sym typeface="Arial"/>
              </a:rPr>
              <a:t>Khách hàng của bạn là ai(Who)? Họ đang ở đâu?(When) =&gt; Chiến lược Seo Local</a:t>
            </a:r>
            <a:endParaRPr sz="2800">
              <a:solidFill>
                <a:schemeClr val="dk1"/>
              </a:solidFill>
              <a:latin typeface="Arial"/>
              <a:ea typeface="Arial"/>
              <a:cs typeface="Arial"/>
              <a:sym typeface="Arial"/>
            </a:endParaRPr>
          </a:p>
          <a:p>
            <a:pPr marL="0" marR="0" lvl="0" indent="0" algn="l" rtl="0">
              <a:spcBef>
                <a:spcPts val="0"/>
              </a:spcBef>
              <a:spcAft>
                <a:spcPts val="0"/>
              </a:spcAft>
              <a:buNone/>
            </a:pPr>
            <a:r>
              <a:rPr lang="en-US" sz="2800">
                <a:solidFill>
                  <a:schemeClr val="dk1"/>
                </a:solidFill>
                <a:latin typeface="Arial"/>
                <a:ea typeface="Arial"/>
                <a:cs typeface="Arial"/>
                <a:sym typeface="Arial"/>
              </a:rPr>
              <a:t> </a:t>
            </a:r>
            <a:r>
              <a:rPr lang="en-US" sz="2400">
                <a:solidFill>
                  <a:schemeClr val="dk1"/>
                </a:solidFill>
                <a:latin typeface="Arial"/>
                <a:ea typeface="Arial"/>
                <a:cs typeface="Arial"/>
                <a:sym typeface="Arial"/>
              </a:rPr>
              <a:t/>
            </a:r>
            <a:br>
              <a:rPr lang="en-US"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93"/>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853" name="Google Shape;853;p93"/>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92</a:t>
            </a:fld>
            <a:endParaRPr sz="1400">
              <a:solidFill>
                <a:schemeClr val="dk2"/>
              </a:solidFill>
              <a:latin typeface="Gill Sans"/>
              <a:ea typeface="Gill Sans"/>
              <a:cs typeface="Gill Sans"/>
              <a:sym typeface="Gill Sans"/>
            </a:endParaRPr>
          </a:p>
        </p:txBody>
      </p:sp>
      <p:sp>
        <p:nvSpPr>
          <p:cNvPr id="854" name="Google Shape;854;p93"/>
          <p:cNvSpPr/>
          <p:nvPr/>
        </p:nvSpPr>
        <p:spPr>
          <a:xfrm>
            <a:off x="457200" y="1524000"/>
            <a:ext cx="8153400" cy="43396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Các Bước nghiên cứu và lựa chọn từ khóa.</a:t>
            </a:r>
            <a:endParaRPr sz="2800" b="1">
              <a:solidFill>
                <a:schemeClr val="dk1"/>
              </a:solidFill>
              <a:latin typeface="Arial"/>
              <a:ea typeface="Arial"/>
              <a:cs typeface="Arial"/>
              <a:sym typeface="Arial"/>
            </a:endParaRPr>
          </a:p>
          <a:p>
            <a:pPr marL="0" marR="0" lvl="0" indent="0" algn="l" rtl="0">
              <a:spcBef>
                <a:spcPts val="0"/>
              </a:spcBef>
              <a:spcAft>
                <a:spcPts val="0"/>
              </a:spcAft>
              <a:buNone/>
            </a:pPr>
            <a:r>
              <a:rPr lang="en-US" sz="2800" b="1">
                <a:solidFill>
                  <a:schemeClr val="dk1"/>
                </a:solidFill>
                <a:latin typeface="Arial"/>
                <a:ea typeface="Arial"/>
                <a:cs typeface="Arial"/>
                <a:sym typeface="Arial"/>
              </a:rPr>
              <a:t/>
            </a:r>
            <a:br>
              <a:rPr lang="en-US" sz="2800" b="1">
                <a:solidFill>
                  <a:schemeClr val="dk1"/>
                </a:solidFill>
                <a:latin typeface="Arial"/>
                <a:ea typeface="Arial"/>
                <a:cs typeface="Arial"/>
                <a:sym typeface="Arial"/>
              </a:rPr>
            </a:br>
            <a:r>
              <a:rPr lang="en-US" sz="2800" b="1">
                <a:solidFill>
                  <a:schemeClr val="dk1"/>
                </a:solidFill>
                <a:latin typeface="Arial"/>
                <a:ea typeface="Arial"/>
                <a:cs typeface="Arial"/>
                <a:sym typeface="Arial"/>
              </a:rPr>
              <a:t>Bước 3: </a:t>
            </a:r>
            <a:endParaRPr sz="2800" b="1">
              <a:solidFill>
                <a:schemeClr val="dk1"/>
              </a:solidFill>
              <a:latin typeface="Arial"/>
              <a:ea typeface="Arial"/>
              <a:cs typeface="Arial"/>
              <a:sym typeface="Arial"/>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Liệt kê các từ khóa mà ta cho rằng khách hàng có thể dùng để tìm kiếm. </a:t>
            </a:r>
            <a:endParaRPr sz="2800">
              <a:solidFill>
                <a:schemeClr val="dk1"/>
              </a:solidFill>
              <a:latin typeface="Arial"/>
              <a:ea typeface="Arial"/>
              <a:cs typeface="Arial"/>
              <a:sym typeface="Arial"/>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Các từ khóa cần chọn phải thích hợp và sát nghĩa với người dùng (Sử dụng Google Search  để có thêm gợi ý của từ khóa)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 </a:t>
            </a:r>
            <a:r>
              <a:rPr lang="en-US" sz="2400">
                <a:solidFill>
                  <a:schemeClr val="dk1"/>
                </a:solidFill>
                <a:latin typeface="Arial"/>
                <a:ea typeface="Arial"/>
                <a:cs typeface="Arial"/>
                <a:sym typeface="Arial"/>
              </a:rPr>
              <a:t/>
            </a:r>
            <a:br>
              <a:rPr lang="en-US"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94"/>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861" name="Google Shape;861;p94"/>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93</a:t>
            </a:fld>
            <a:endParaRPr sz="1400">
              <a:solidFill>
                <a:schemeClr val="dk2"/>
              </a:solidFill>
              <a:latin typeface="Gill Sans"/>
              <a:ea typeface="Gill Sans"/>
              <a:cs typeface="Gill Sans"/>
              <a:sym typeface="Gill Sans"/>
            </a:endParaRPr>
          </a:p>
        </p:txBody>
      </p:sp>
      <p:sp>
        <p:nvSpPr>
          <p:cNvPr id="862" name="Google Shape;862;p94"/>
          <p:cNvSpPr/>
          <p:nvPr/>
        </p:nvSpPr>
        <p:spPr>
          <a:xfrm>
            <a:off x="457200" y="1524000"/>
            <a:ext cx="8153400" cy="74789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Arial"/>
                <a:ea typeface="Arial"/>
                <a:cs typeface="Arial"/>
                <a:sym typeface="Arial"/>
              </a:rPr>
              <a:t>Các Bước nghiên cứu và lựa chọn từ khóa.</a:t>
            </a:r>
            <a:br>
              <a:rPr lang="en-US" sz="3200" b="1">
                <a:solidFill>
                  <a:schemeClr val="dk1"/>
                </a:solidFill>
                <a:latin typeface="Arial"/>
                <a:ea typeface="Arial"/>
                <a:cs typeface="Arial"/>
                <a:sym typeface="Arial"/>
              </a:rPr>
            </a:br>
            <a:r>
              <a:rPr lang="en-US" sz="3200" b="1">
                <a:solidFill>
                  <a:schemeClr val="dk1"/>
                </a:solidFill>
                <a:latin typeface="Arial"/>
                <a:ea typeface="Arial"/>
                <a:cs typeface="Arial"/>
                <a:sym typeface="Arial"/>
              </a:rPr>
              <a:t>Bước 4: </a:t>
            </a:r>
            <a:r>
              <a:rPr lang="en-US" sz="3200">
                <a:solidFill>
                  <a:schemeClr val="dk1"/>
                </a:solidFill>
                <a:latin typeface="Arial"/>
                <a:ea typeface="Arial"/>
                <a:cs typeface="Arial"/>
                <a:sym typeface="Arial"/>
              </a:rPr>
              <a:t>Kiểm tra lưu lượng tìm kiếm các từ khóa đó trong 30 ngày gần đây</a:t>
            </a: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1"/>
                </a:solidFill>
                <a:latin typeface="Arial"/>
                <a:ea typeface="Arial"/>
                <a:cs typeface="Arial"/>
                <a:sym typeface="Arial"/>
              </a:rPr>
              <a:t> </a:t>
            </a: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b="1">
                <a:solidFill>
                  <a:schemeClr val="dk1"/>
                </a:solidFill>
                <a:latin typeface="Arial"/>
                <a:ea typeface="Arial"/>
                <a:cs typeface="Arial"/>
                <a:sym typeface="Arial"/>
              </a:rPr>
              <a:t>Bước 5: </a:t>
            </a:r>
            <a:r>
              <a:rPr lang="en-US" sz="3200">
                <a:solidFill>
                  <a:schemeClr val="dk1"/>
                </a:solidFill>
                <a:latin typeface="Arial"/>
                <a:ea typeface="Arial"/>
                <a:cs typeface="Arial"/>
                <a:sym typeface="Arial"/>
              </a:rPr>
              <a:t>Xác định xu hướng tìm kiếm từ khóa, xem lượng tìm kiếm tăng hay giảm trong 12 tháng qua, mức độ quan tâm của từng thành phố. </a:t>
            </a: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1"/>
                </a:solidFill>
                <a:latin typeface="Arial"/>
                <a:ea typeface="Arial"/>
                <a:cs typeface="Arial"/>
                <a:sym typeface="Arial"/>
              </a:rPr>
              <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 </a:t>
            </a:r>
            <a:br>
              <a:rPr lang="en-US" sz="3200">
                <a:solidFill>
                  <a:schemeClr val="dk1"/>
                </a:solidFill>
                <a:latin typeface="Arial"/>
                <a:ea typeface="Arial"/>
                <a:cs typeface="Arial"/>
                <a:sym typeface="Arial"/>
              </a:rPr>
            </a:br>
            <a:endParaRPr sz="3200">
              <a:solidFill>
                <a:schemeClr val="dk1"/>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95"/>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869" name="Google Shape;869;p95"/>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94</a:t>
            </a:fld>
            <a:endParaRPr sz="1400">
              <a:solidFill>
                <a:schemeClr val="dk2"/>
              </a:solidFill>
              <a:latin typeface="Gill Sans"/>
              <a:ea typeface="Gill Sans"/>
              <a:cs typeface="Gill Sans"/>
              <a:sym typeface="Gill Sans"/>
            </a:endParaRPr>
          </a:p>
        </p:txBody>
      </p:sp>
      <p:sp>
        <p:nvSpPr>
          <p:cNvPr id="870" name="Google Shape;870;p95"/>
          <p:cNvSpPr/>
          <p:nvPr/>
        </p:nvSpPr>
        <p:spPr>
          <a:xfrm>
            <a:off x="457200" y="1524000"/>
            <a:ext cx="8153400" cy="50167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Arial"/>
                <a:ea typeface="Arial"/>
                <a:cs typeface="Arial"/>
                <a:sym typeface="Arial"/>
              </a:rPr>
              <a:t>Các Bước nghiên cứu và lựa chọn từ khóa.</a:t>
            </a:r>
            <a:br>
              <a:rPr lang="en-US" sz="3200" b="1">
                <a:solidFill>
                  <a:schemeClr val="dk1"/>
                </a:solidFill>
                <a:latin typeface="Arial"/>
                <a:ea typeface="Arial"/>
                <a:cs typeface="Arial"/>
                <a:sym typeface="Arial"/>
              </a:rPr>
            </a:br>
            <a:r>
              <a:rPr lang="en-US" sz="3200" b="1">
                <a:solidFill>
                  <a:schemeClr val="dk1"/>
                </a:solidFill>
                <a:latin typeface="Arial"/>
                <a:ea typeface="Arial"/>
                <a:cs typeface="Arial"/>
                <a:sym typeface="Arial"/>
              </a:rPr>
              <a:t>Bước 6: </a:t>
            </a:r>
            <a:r>
              <a:rPr lang="en-US" sz="3200">
                <a:solidFill>
                  <a:schemeClr val="dk1"/>
                </a:solidFill>
                <a:latin typeface="Arial"/>
                <a:ea typeface="Arial"/>
                <a:cs typeface="Arial"/>
                <a:sym typeface="Arial"/>
              </a:rPr>
              <a:t>Đánh giá mức độ khó của từ khóa.</a:t>
            </a: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a:solidFill>
                  <a:schemeClr val="dk1"/>
                </a:solidFill>
                <a:latin typeface="Arial"/>
                <a:ea typeface="Arial"/>
                <a:cs typeface="Arial"/>
                <a:sym typeface="Arial"/>
              </a:rPr>
              <a:t> </a:t>
            </a:r>
            <a:endParaRPr sz="3200">
              <a:solidFill>
                <a:schemeClr val="dk1"/>
              </a:solidFill>
              <a:latin typeface="Arial"/>
              <a:ea typeface="Arial"/>
              <a:cs typeface="Arial"/>
              <a:sym typeface="Arial"/>
            </a:endParaRPr>
          </a:p>
          <a:p>
            <a:pPr marL="0" marR="0" lvl="0" indent="0" algn="l" rtl="0">
              <a:spcBef>
                <a:spcPts val="0"/>
              </a:spcBef>
              <a:spcAft>
                <a:spcPts val="0"/>
              </a:spcAft>
              <a:buNone/>
            </a:pPr>
            <a:r>
              <a:rPr lang="en-US" sz="3200" b="1">
                <a:solidFill>
                  <a:schemeClr val="dk1"/>
                </a:solidFill>
                <a:latin typeface="Arial"/>
                <a:ea typeface="Arial"/>
                <a:cs typeface="Arial"/>
                <a:sym typeface="Arial"/>
              </a:rPr>
              <a:t>Bước 7: </a:t>
            </a:r>
            <a:r>
              <a:rPr lang="en-US" sz="3200">
                <a:solidFill>
                  <a:schemeClr val="dk1"/>
                </a:solidFill>
                <a:latin typeface="Arial"/>
                <a:ea typeface="Arial"/>
                <a:cs typeface="Arial"/>
                <a:sym typeface="Arial"/>
              </a:rPr>
              <a:t>Lựa chọn từ khóa phù hợp. </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 </a:t>
            </a:r>
            <a:br>
              <a:rPr lang="en-US" sz="3200">
                <a:solidFill>
                  <a:schemeClr val="dk1"/>
                </a:solidFill>
                <a:latin typeface="Arial"/>
                <a:ea typeface="Arial"/>
                <a:cs typeface="Arial"/>
                <a:sym typeface="Arial"/>
              </a:rPr>
            </a:br>
            <a:endParaRPr sz="3200">
              <a:solidFill>
                <a:schemeClr val="dk1"/>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96"/>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877" name="Google Shape;877;p96"/>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95</a:t>
            </a:fld>
            <a:endParaRPr sz="1400">
              <a:solidFill>
                <a:schemeClr val="dk2"/>
              </a:solidFill>
              <a:latin typeface="Gill Sans"/>
              <a:ea typeface="Gill Sans"/>
              <a:cs typeface="Gill Sans"/>
              <a:sym typeface="Gill Sans"/>
            </a:endParaRPr>
          </a:p>
        </p:txBody>
      </p:sp>
      <p:pic>
        <p:nvPicPr>
          <p:cNvPr id="878" name="Google Shape;878;p96"/>
          <p:cNvPicPr preferRelativeResize="0"/>
          <p:nvPr/>
        </p:nvPicPr>
        <p:blipFill rotWithShape="1">
          <a:blip r:embed="rId3">
            <a:alphaModFix/>
          </a:blip>
          <a:srcRect/>
          <a:stretch/>
        </p:blipFill>
        <p:spPr>
          <a:xfrm>
            <a:off x="685800" y="1513367"/>
            <a:ext cx="7391400" cy="5234603"/>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97"/>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885" name="Google Shape;885;p97"/>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96</a:t>
            </a:fld>
            <a:endParaRPr sz="1400">
              <a:solidFill>
                <a:schemeClr val="dk2"/>
              </a:solidFill>
              <a:latin typeface="Gill Sans"/>
              <a:ea typeface="Gill Sans"/>
              <a:cs typeface="Gill Sans"/>
              <a:sym typeface="Gill Sans"/>
            </a:endParaRPr>
          </a:p>
        </p:txBody>
      </p:sp>
      <p:sp>
        <p:nvSpPr>
          <p:cNvPr id="886" name="Google Shape;886;p97"/>
          <p:cNvSpPr/>
          <p:nvPr/>
        </p:nvSpPr>
        <p:spPr>
          <a:xfrm>
            <a:off x="762000" y="1628507"/>
            <a:ext cx="7772400" cy="233910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Times New Roman"/>
                <a:ea typeface="Times New Roman"/>
                <a:cs typeface="Times New Roman"/>
                <a:sym typeface="Times New Roman"/>
              </a:rPr>
              <a:t>Cách chọn lọc và tối ưu bộ từ khóa với các công cụ: Search Box , Trends.google.com.vn, Google Keyword Planner, </a:t>
            </a: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98"/>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893" name="Google Shape;893;p98"/>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97</a:t>
            </a:fld>
            <a:endParaRPr sz="1400">
              <a:solidFill>
                <a:schemeClr val="dk2"/>
              </a:solidFill>
              <a:latin typeface="Gill Sans"/>
              <a:ea typeface="Gill Sans"/>
              <a:cs typeface="Gill Sans"/>
              <a:sym typeface="Gill Sans"/>
            </a:endParaRPr>
          </a:p>
        </p:txBody>
      </p:sp>
      <p:sp>
        <p:nvSpPr>
          <p:cNvPr id="894" name="Google Shape;894;p98"/>
          <p:cNvSpPr/>
          <p:nvPr/>
        </p:nvSpPr>
        <p:spPr>
          <a:xfrm>
            <a:off x="762000" y="1628507"/>
            <a:ext cx="7772400"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Arial"/>
                <a:ea typeface="Arial"/>
                <a:cs typeface="Arial"/>
                <a:sym typeface="Arial"/>
              </a:rPr>
              <a:t>Sử dụng Google Search Box để tìm kiếm những gợi ý cho bộ từ khóa</a:t>
            </a:r>
            <a:r>
              <a:rPr lang="en-US" sz="3200">
                <a:solidFill>
                  <a:schemeClr val="dk1"/>
                </a:solidFill>
                <a:latin typeface="Arial"/>
                <a:ea typeface="Arial"/>
                <a:cs typeface="Arial"/>
                <a:sym typeface="Arial"/>
              </a:rPr>
              <a:t> </a:t>
            </a:r>
            <a:br>
              <a:rPr lang="en-US" sz="32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id="895" name="Google Shape;895;p98"/>
          <p:cNvPicPr preferRelativeResize="0"/>
          <p:nvPr/>
        </p:nvPicPr>
        <p:blipFill rotWithShape="1">
          <a:blip r:embed="rId3">
            <a:alphaModFix/>
          </a:blip>
          <a:srcRect/>
          <a:stretch/>
        </p:blipFill>
        <p:spPr>
          <a:xfrm>
            <a:off x="457201" y="2895600"/>
            <a:ext cx="8686800" cy="2150477"/>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99"/>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902" name="Google Shape;902;p99"/>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98</a:t>
            </a:fld>
            <a:endParaRPr sz="1400">
              <a:solidFill>
                <a:schemeClr val="dk2"/>
              </a:solidFill>
              <a:latin typeface="Gill Sans"/>
              <a:ea typeface="Gill Sans"/>
              <a:cs typeface="Gill Sans"/>
              <a:sym typeface="Gill Sans"/>
            </a:endParaRPr>
          </a:p>
        </p:txBody>
      </p:sp>
      <p:sp>
        <p:nvSpPr>
          <p:cNvPr id="903" name="Google Shape;903;p99"/>
          <p:cNvSpPr/>
          <p:nvPr/>
        </p:nvSpPr>
        <p:spPr>
          <a:xfrm>
            <a:off x="762000" y="1628507"/>
            <a:ext cx="7772400"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Arial"/>
                <a:ea typeface="Arial"/>
                <a:cs typeface="Arial"/>
                <a:sym typeface="Arial"/>
              </a:rPr>
              <a:t>Sử dụng Google Search Box để tìm kiếm những gợi ý cho bộ từ khóa</a:t>
            </a:r>
            <a:r>
              <a:rPr lang="en-US" sz="3200">
                <a:solidFill>
                  <a:schemeClr val="dk1"/>
                </a:solidFill>
                <a:latin typeface="Arial"/>
                <a:ea typeface="Arial"/>
                <a:cs typeface="Arial"/>
                <a:sym typeface="Arial"/>
              </a:rPr>
              <a:t> </a:t>
            </a:r>
            <a:br>
              <a:rPr lang="en-US" sz="32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id="904" name="Google Shape;904;p99"/>
          <p:cNvPicPr preferRelativeResize="0"/>
          <p:nvPr/>
        </p:nvPicPr>
        <p:blipFill rotWithShape="1">
          <a:blip r:embed="rId3">
            <a:alphaModFix/>
          </a:blip>
          <a:srcRect/>
          <a:stretch/>
        </p:blipFill>
        <p:spPr>
          <a:xfrm>
            <a:off x="425302" y="2667000"/>
            <a:ext cx="8686800" cy="2150477"/>
          </a:xfrm>
          <a:prstGeom prst="rect">
            <a:avLst/>
          </a:prstGeom>
          <a:noFill/>
          <a:ln>
            <a:noFill/>
          </a:ln>
        </p:spPr>
      </p:pic>
      <p:pic>
        <p:nvPicPr>
          <p:cNvPr id="905" name="Google Shape;905;p99"/>
          <p:cNvPicPr preferRelativeResize="0"/>
          <p:nvPr/>
        </p:nvPicPr>
        <p:blipFill rotWithShape="1">
          <a:blip r:embed="rId4">
            <a:alphaModFix/>
          </a:blip>
          <a:srcRect/>
          <a:stretch/>
        </p:blipFill>
        <p:spPr>
          <a:xfrm>
            <a:off x="693553" y="4648200"/>
            <a:ext cx="5173847" cy="218478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00"/>
          <p:cNvSpPr txBox="1">
            <a:spLocks noGrp="1"/>
          </p:cNvSpPr>
          <p:nvPr>
            <p:ph type="title"/>
          </p:nvPr>
        </p:nvSpPr>
        <p:spPr>
          <a:xfrm>
            <a:off x="457200" y="76200"/>
            <a:ext cx="8229600" cy="1219200"/>
          </a:xfrm>
          <a:prstGeom prst="rect">
            <a:avLst/>
          </a:prstGeom>
          <a:solidFill>
            <a:schemeClr val="accent1"/>
          </a:solidFill>
          <a:ln w="25400" cap="flat" cmpd="sng">
            <a:solidFill>
              <a:schemeClr val="lt1"/>
            </a:solidFill>
            <a:prstDash val="solid"/>
            <a:round/>
            <a:headEnd type="none" w="sm" len="sm"/>
            <a:tailEnd type="none" w="sm" len="sm"/>
          </a:ln>
          <a:effectLst>
            <a:outerShdw blurRad="38100" dist="25400" dir="5400000" rotWithShape="0">
              <a:srgbClr val="000000">
                <a:alpha val="40000"/>
              </a:srgbClr>
            </a:outerShdw>
          </a:effectLst>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lt1"/>
                </a:solidFill>
                <a:latin typeface="Gill Sans"/>
                <a:ea typeface="Gill Sans"/>
                <a:cs typeface="Gill Sans"/>
                <a:sym typeface="Gill Sans"/>
              </a:rPr>
              <a:t>Bài 2 : KEYWORD RESEARCH </a:t>
            </a:r>
            <a:endParaRPr/>
          </a:p>
        </p:txBody>
      </p:sp>
      <p:sp>
        <p:nvSpPr>
          <p:cNvPr id="912" name="Google Shape;912;p100"/>
          <p:cNvSpPr txBox="1">
            <a:spLocks noGrp="1"/>
          </p:cNvSpPr>
          <p:nvPr>
            <p:ph type="sldNum" idx="12"/>
          </p:nvPr>
        </p:nvSpPr>
        <p:spPr>
          <a:xfrm>
            <a:off x="609600" y="6400800"/>
            <a:ext cx="1981200"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400">
                <a:solidFill>
                  <a:schemeClr val="dk2"/>
                </a:solidFill>
                <a:latin typeface="Gill Sans"/>
                <a:ea typeface="Gill Sans"/>
                <a:cs typeface="Gill Sans"/>
                <a:sym typeface="Gill Sans"/>
              </a:rPr>
              <a:t>99</a:t>
            </a:fld>
            <a:endParaRPr sz="1400">
              <a:solidFill>
                <a:schemeClr val="dk2"/>
              </a:solidFill>
              <a:latin typeface="Gill Sans"/>
              <a:ea typeface="Gill Sans"/>
              <a:cs typeface="Gill Sans"/>
              <a:sym typeface="Gill Sans"/>
            </a:endParaRPr>
          </a:p>
        </p:txBody>
      </p:sp>
      <p:sp>
        <p:nvSpPr>
          <p:cNvPr id="913" name="Google Shape;913;p100"/>
          <p:cNvSpPr/>
          <p:nvPr/>
        </p:nvSpPr>
        <p:spPr>
          <a:xfrm>
            <a:off x="762000" y="1628507"/>
            <a:ext cx="7772400"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Arial"/>
                <a:ea typeface="Arial"/>
                <a:cs typeface="Arial"/>
                <a:sym typeface="Arial"/>
              </a:rPr>
              <a:t>Sử dụng Google Search Box để tìm kiếm những gợi ý cho bộ từ khóa</a:t>
            </a:r>
            <a:r>
              <a:rPr lang="en-US" sz="3200">
                <a:solidFill>
                  <a:schemeClr val="dk1"/>
                </a:solidFill>
                <a:latin typeface="Arial"/>
                <a:ea typeface="Arial"/>
                <a:cs typeface="Arial"/>
                <a:sym typeface="Arial"/>
              </a:rPr>
              <a:t> </a:t>
            </a:r>
            <a:br>
              <a:rPr lang="en-US" sz="3200">
                <a:solidFill>
                  <a:schemeClr val="dk1"/>
                </a:solidFill>
                <a:latin typeface="Arial"/>
                <a:ea typeface="Arial"/>
                <a:cs typeface="Arial"/>
                <a:sym typeface="Arial"/>
              </a:rPr>
            </a:br>
            <a:r>
              <a:rPr lang="en-US" sz="1800">
                <a:solidFill>
                  <a:schemeClr val="dk1"/>
                </a:solidFill>
                <a:latin typeface="Arial"/>
                <a:ea typeface="Arial"/>
                <a:cs typeface="Arial"/>
                <a:sym typeface="Arial"/>
              </a:rPr>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id="914" name="Google Shape;914;p100"/>
          <p:cNvPicPr preferRelativeResize="0"/>
          <p:nvPr/>
        </p:nvPicPr>
        <p:blipFill rotWithShape="1">
          <a:blip r:embed="rId3">
            <a:alphaModFix/>
          </a:blip>
          <a:srcRect/>
          <a:stretch/>
        </p:blipFill>
        <p:spPr>
          <a:xfrm>
            <a:off x="425302" y="2667000"/>
            <a:ext cx="8686800" cy="2150477"/>
          </a:xfrm>
          <a:prstGeom prst="rect">
            <a:avLst/>
          </a:prstGeom>
          <a:noFill/>
          <a:ln>
            <a:noFill/>
          </a:ln>
        </p:spPr>
      </p:pic>
      <p:pic>
        <p:nvPicPr>
          <p:cNvPr id="915" name="Google Shape;915;p100"/>
          <p:cNvPicPr preferRelativeResize="0"/>
          <p:nvPr/>
        </p:nvPicPr>
        <p:blipFill rotWithShape="1">
          <a:blip r:embed="rId4">
            <a:alphaModFix/>
          </a:blip>
          <a:srcRect/>
          <a:stretch/>
        </p:blipFill>
        <p:spPr>
          <a:xfrm>
            <a:off x="693553" y="4648200"/>
            <a:ext cx="5173847" cy="2184780"/>
          </a:xfrm>
          <a:prstGeom prst="rect">
            <a:avLst/>
          </a:prstGeom>
          <a:noFill/>
          <a:ln>
            <a:noFill/>
          </a:ln>
        </p:spPr>
      </p:pic>
    </p:spTree>
  </p:cSld>
  <p:clrMapOvr>
    <a:masterClrMapping/>
  </p:clrMapOvr>
</p:sld>
</file>

<file path=ppt/theme/theme1.xml><?xml version="1.0" encoding="utf-8"?>
<a:theme xmlns:a="http://schemas.openxmlformats.org/drawingml/2006/main" name="Origin">
  <a:themeElements>
    <a:clrScheme name="Origin">
      <a:dk1>
        <a:srgbClr val="000000"/>
      </a:dk1>
      <a:lt1>
        <a:srgbClr val="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7720</Words>
  <Application>Microsoft Office PowerPoint</Application>
  <PresentationFormat>On-screen Show (4:3)</PresentationFormat>
  <Paragraphs>1625</Paragraphs>
  <Slides>218</Slides>
  <Notes>218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218</vt:i4>
      </vt:variant>
    </vt:vector>
  </HeadingPairs>
  <TitlesOfParts>
    <vt:vector size="225" baseType="lpstr">
      <vt:lpstr>Bookman Old Style</vt:lpstr>
      <vt:lpstr>Calibri</vt:lpstr>
      <vt:lpstr>Arial</vt:lpstr>
      <vt:lpstr>Noto Sans Symbols</vt:lpstr>
      <vt:lpstr>Times New Roman</vt:lpstr>
      <vt:lpstr>Gill Sans</vt:lpstr>
      <vt:lpstr>Origin</vt:lpstr>
      <vt:lpstr>PowerPoint Presentation</vt:lpstr>
      <vt:lpstr>Nội Dung</vt:lpstr>
      <vt:lpstr>Search Engine Optimization –SEO </vt:lpstr>
      <vt:lpstr>Search Engine Optimization –SEO </vt:lpstr>
      <vt:lpstr>Search Engine Optimization –SEO </vt:lpstr>
      <vt:lpstr>Cơ chế hoạt động của công cụ tìm kiếm Google</vt:lpstr>
      <vt:lpstr>Cơ chế hoạt động của công cụ tìm kiếm Google</vt:lpstr>
      <vt:lpstr>Cơ chế hoạt động của công cụ tìm kiếm Google</vt:lpstr>
      <vt:lpstr>Cơ chế hoạt động của công cụ tìm kiếm Google</vt:lpstr>
      <vt:lpstr>Cơ chế hoạt động của công cụ tìm kiếm Google</vt:lpstr>
      <vt:lpstr>Cơ chế hoạt động của công cụ tìm kiếm Google</vt:lpstr>
      <vt:lpstr>Cơ chế hoạt động của công cụ tìm kiếm Google</vt:lpstr>
      <vt:lpstr>Cơ chế hoạt động của công cụ tìm kiếm Google</vt:lpstr>
      <vt:lpstr>Cơ chế hoạt động của công cụ tìm kiếm Google</vt:lpstr>
      <vt:lpstr>Cơ chế hoạt động của công cụ tìm kiếm Google</vt:lpstr>
      <vt:lpstr>Search Engine Optimization –SEO </vt:lpstr>
      <vt:lpstr>Search Engine Optimization –SEO </vt:lpstr>
      <vt:lpstr>Search Engine Optimization –SEO </vt:lpstr>
      <vt:lpstr>Search Engine Optimization –SEO </vt:lpstr>
      <vt:lpstr>Search Engine Optimization –SEO </vt:lpstr>
      <vt:lpstr>Search Engine Optimization –SEO </vt:lpstr>
      <vt:lpstr>Search Engine Optimization –SEO </vt:lpstr>
      <vt:lpstr>Search Engine Optimization –SEO </vt:lpstr>
      <vt:lpstr>Search Engine Optimization –SEO </vt:lpstr>
      <vt:lpstr>Search Engine Optimization –SEO </vt:lpstr>
      <vt:lpstr>Search Engine Optimization –SEO </vt:lpstr>
      <vt:lpstr>Search Engine Optimization –SEO </vt:lpstr>
      <vt:lpstr>Search Engine Optimization –SEO </vt:lpstr>
      <vt:lpstr>Search Engine Optimization –SEO </vt:lpstr>
      <vt:lpstr>Các Bước Tiến Hành SEO Một WebSite</vt:lpstr>
      <vt:lpstr>Quy trình SEO </vt:lpstr>
      <vt:lpstr>Quy trình SEO </vt:lpstr>
      <vt:lpstr>Quy trình SEO </vt:lpstr>
      <vt:lpstr>Quy trình SEO </vt:lpstr>
      <vt:lpstr>Quy trình SEO </vt:lpstr>
      <vt:lpstr>Quy trình SEO </vt:lpstr>
      <vt:lpstr>Các Khái niệm Cơ Bản</vt:lpstr>
      <vt:lpstr>Các Khái niệm Cơ Bản</vt:lpstr>
      <vt:lpstr>Các Khái niệm Cơ Bản</vt:lpstr>
      <vt:lpstr>Các Khái niệm Cơ Bản</vt:lpstr>
      <vt:lpstr>Các Khái niệm Cơ Bản</vt:lpstr>
      <vt:lpstr>Các Thuật Ngữ Seo Cơ Bản </vt:lpstr>
      <vt:lpstr>Các Thuật Ngữ Seo Cơ Bản </vt:lpstr>
      <vt:lpstr>Các Thuật Ngữ Seo Cơ Bản </vt:lpstr>
      <vt:lpstr>Các Thuật Ngữ Seo Cơ Bản </vt:lpstr>
      <vt:lpstr>Các Thuật Ngữ Seo Cơ Bản </vt:lpstr>
      <vt:lpstr>Các Thuật Ngữ Seo Cơ Bản </vt:lpstr>
      <vt:lpstr>Các Thuật Ngữ Seo Cơ Bản </vt:lpstr>
      <vt:lpstr>Các Thuật Ngữ Seo Cơ Bản </vt:lpstr>
      <vt:lpstr>Các Thuật Ngữ Seo Cơ Bản </vt:lpstr>
      <vt:lpstr>Các Thuật Ngữ Seo Cơ Bản </vt:lpstr>
      <vt:lpstr>Các Thuật Ngữ Seo Cơ Bản </vt:lpstr>
      <vt:lpstr>Các Thuật Ngữ Seo Cơ Bản </vt:lpstr>
      <vt:lpstr>Các Thuật Ngữ Seo Cơ Bản </vt:lpstr>
      <vt:lpstr>Các Thuật Ngữ Seo Cơ Bản </vt:lpstr>
      <vt:lpstr>Các Thuật Ngữ Seo Cơ Bản </vt:lpstr>
      <vt:lpstr>Các Thuật Ngữ Seo Cơ Bản </vt:lpstr>
      <vt:lpstr>Các Thuật Ngữ Seo Cơ Bản </vt:lpstr>
      <vt:lpstr>Các Thuật Ngữ Seo Cơ Bản </vt:lpstr>
      <vt:lpstr>Cấu Trúc Website Chuẩn Seo Thân Thiện Với Search Engine  </vt:lpstr>
      <vt:lpstr>Cấu Trúc Website Chuẩn Seo Thân Thiện Với Search Engine  </vt:lpstr>
      <vt:lpstr>Cấu Trúc Website Chuẩn Seo Thân Thiện Với Search Engine  </vt:lpstr>
      <vt:lpstr>Cấu Trúc Website Chuẩn Seo Thân Thiện Với Search Engine  </vt:lpstr>
      <vt:lpstr>Cấu Trúc Website Chuẩn Seo Thân Thiện Với Search Engine  </vt:lpstr>
      <vt:lpstr>Cấu Trúc Website Chuẩn Seo Thân Thiện Với Search Engine  </vt:lpstr>
      <vt:lpstr>Tạo Website Với Blogspot  </vt:lpstr>
      <vt:lpstr>Tạo Website Với Blogspot  </vt:lpstr>
      <vt:lpstr>Tạo Website Với Blogspot  </vt:lpstr>
      <vt:lpstr>Tạo Website Với Blogspot  </vt:lpstr>
      <vt:lpstr>Tạo Website Với Blogspot </vt:lpstr>
      <vt:lpstr>Tạo Website Với Blogspot </vt:lpstr>
      <vt:lpstr>Tạo Website Với Blogspot </vt:lpstr>
      <vt:lpstr>Tạo Website Với Blogspot </vt:lpstr>
      <vt:lpstr>Tạo Website Với Blogspot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2 : KEYWORD RESEARCH </vt:lpstr>
      <vt:lpstr>Bài 3: SEO ON PAGE</vt:lpstr>
      <vt:lpstr>Bài 3: SEO ON PAGE</vt:lpstr>
      <vt:lpstr>Bài 3: SEO ON PAGE</vt:lpstr>
      <vt:lpstr>Bài 3: SEO ON PAGE</vt:lpstr>
      <vt:lpstr>Bài 3: SEO ON PAGE</vt:lpstr>
      <vt:lpstr>Bài 3: SEO ON PAGE</vt:lpstr>
      <vt:lpstr>Bài 3: SEO ON PAGE</vt:lpstr>
      <vt:lpstr>Bài 3: SEO ON PAGE</vt:lpstr>
      <vt:lpstr>Bài 3: SEO ON PAGE</vt:lpstr>
      <vt:lpstr>Bài 3: SEO ON PAGE</vt:lpstr>
      <vt:lpstr>Bài 3: SEO ON PAGE</vt:lpstr>
      <vt:lpstr>Bài 3: SEO ON PAGE</vt:lpstr>
      <vt:lpstr>Bài 3: SEO ON PAGE</vt:lpstr>
      <vt:lpstr>Bài 3: SEO ON PAGE</vt:lpstr>
      <vt:lpstr>Bài 3: SEO ON PAGE</vt:lpstr>
      <vt:lpstr>Bài 3: SEO ON PAGE</vt:lpstr>
      <vt:lpstr>Bài 3: SEO ON PAGE</vt:lpstr>
      <vt:lpstr>Bài 3: SEO ON PAGE</vt:lpstr>
      <vt:lpstr>Bài 3: SEO ON PAGE</vt:lpstr>
      <vt:lpstr>Bài 3: SEO ON PAGE</vt:lpstr>
      <vt:lpstr>Bài 3: SEO ON PAGE</vt:lpstr>
      <vt:lpstr>Bài 3: SEO ON PAGE</vt:lpstr>
      <vt:lpstr>Bài 3: SEO ON PAGE</vt:lpstr>
      <vt:lpstr>Bài 3: SEO ON PAGE</vt:lpstr>
      <vt:lpstr>Bài 3: SEO ON PAGE</vt:lpstr>
      <vt:lpstr>Bài 3: SEO ON PAGE</vt:lpstr>
      <vt:lpstr>Bài 3: SEO ON PAGE</vt:lpstr>
      <vt:lpstr>Google Analytics </vt:lpstr>
      <vt:lpstr>Google Analytics </vt:lpstr>
      <vt:lpstr>Google Analytics </vt:lpstr>
      <vt:lpstr>Google Analytics </vt:lpstr>
      <vt:lpstr>Google Analytics </vt:lpstr>
      <vt:lpstr>Google Analytics </vt:lpstr>
      <vt:lpstr>Google Analytics </vt:lpstr>
      <vt:lpstr>Google Analytics </vt:lpstr>
      <vt:lpstr>Google Analytics </vt:lpstr>
      <vt:lpstr>Google Analytics </vt:lpstr>
      <vt:lpstr>Google Analytics </vt:lpstr>
      <vt:lpstr>Google Analytics </vt:lpstr>
      <vt:lpstr>Google Webmaster Tools</vt:lpstr>
      <vt:lpstr>Google Webmaster Tools</vt:lpstr>
      <vt:lpstr>XÂY DỰNG BACKLINK </vt:lpstr>
      <vt:lpstr>XÂY DỰNG BACKLINK </vt:lpstr>
      <vt:lpstr>XÂY DỰNG BACKLINK </vt:lpstr>
      <vt:lpstr>XÂY DỰNG BACKLINK </vt:lpstr>
      <vt:lpstr>XÂY DỰNG BACKLINK </vt:lpstr>
      <vt:lpstr>XÂY DỰNG BACKLINK </vt:lpstr>
      <vt:lpstr>XÂY DỰNG BACKLINK </vt:lpstr>
      <vt:lpstr>XÂY DỰNG BACKLINK </vt:lpstr>
      <vt:lpstr>XÂY DỰNG BACKLINK </vt:lpstr>
      <vt:lpstr>XÂY DỰNG BACKLINK </vt:lpstr>
      <vt:lpstr>XÂY DỰNG BACKLINK </vt:lpstr>
      <vt:lpstr>XÂY DỰNG BACKLINK </vt:lpstr>
      <vt:lpstr>Các mô hình xây dựng backlink  </vt:lpstr>
      <vt:lpstr>Các mô hình xây dựng backlink  </vt:lpstr>
      <vt:lpstr>Các mô hình xây dựng backlink  </vt:lpstr>
      <vt:lpstr>Các mô hình xây dựng backlink  </vt:lpstr>
      <vt:lpstr>Các mô hình xây dựng backlink  </vt:lpstr>
      <vt:lpstr>Các mô hình xây dựng backlink  </vt:lpstr>
      <vt:lpstr>Các mô hình xây dựng backlink  </vt:lpstr>
      <vt:lpstr>Các mô hình xây dựng backlink  </vt:lpstr>
      <vt:lpstr>Các mô hình xây dựng backlink  </vt:lpstr>
      <vt:lpstr>Các mô hình xây dựng backlink  </vt:lpstr>
      <vt:lpstr>Các mô hình xây dựng backlink  </vt:lpstr>
      <vt:lpstr>Các mô hình xây dựng backlink  </vt:lpstr>
      <vt:lpstr>Các mô hình xây dựng backlink  </vt:lpstr>
      <vt:lpstr>Các mô hình xây dựng backlink  </vt:lpstr>
      <vt:lpstr>Các mô hình xây dựng backlink  </vt:lpstr>
      <vt:lpstr>Các mô hình xây dựng backlink  </vt:lpstr>
      <vt:lpstr>Các mô hình xây dựng backlink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lpstr>TRAFFIC LÀ GÌ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GOLDENEYES1412</dc:creator>
  <cp:lastModifiedBy>X1</cp:lastModifiedBy>
  <cp:revision>1</cp:revision>
  <dcterms:created xsi:type="dcterms:W3CDTF">2009-03-03T15:58:00Z</dcterms:created>
  <dcterms:modified xsi:type="dcterms:W3CDTF">2022-02-24T01:13:38Z</dcterms:modified>
</cp:coreProperties>
</file>